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2"/>
  </p:notesMasterIdLst>
  <p:sldIdLst>
    <p:sldId id="256" r:id="rId2"/>
    <p:sldId id="319" r:id="rId3"/>
    <p:sldId id="273" r:id="rId4"/>
    <p:sldId id="281" r:id="rId5"/>
    <p:sldId id="282" r:id="rId6"/>
    <p:sldId id="270" r:id="rId7"/>
    <p:sldId id="312" r:id="rId8"/>
    <p:sldId id="296" r:id="rId9"/>
    <p:sldId id="302" r:id="rId10"/>
    <p:sldId id="299" r:id="rId11"/>
    <p:sldId id="305" r:id="rId12"/>
    <p:sldId id="301" r:id="rId13"/>
    <p:sldId id="300" r:id="rId14"/>
    <p:sldId id="295" r:id="rId15"/>
    <p:sldId id="293" r:id="rId16"/>
    <p:sldId id="306" r:id="rId17"/>
    <p:sldId id="294" r:id="rId18"/>
    <p:sldId id="307" r:id="rId19"/>
    <p:sldId id="318" r:id="rId20"/>
    <p:sldId id="260" r:id="rId21"/>
    <p:sldId id="288" r:id="rId22"/>
    <p:sldId id="297" r:id="rId23"/>
    <p:sldId id="310" r:id="rId24"/>
    <p:sldId id="261" r:id="rId25"/>
    <p:sldId id="287" r:id="rId26"/>
    <p:sldId id="290" r:id="rId27"/>
    <p:sldId id="298" r:id="rId28"/>
    <p:sldId id="259" r:id="rId29"/>
    <p:sldId id="313" r:id="rId30"/>
    <p:sldId id="275" r:id="rId31"/>
    <p:sldId id="314" r:id="rId32"/>
    <p:sldId id="263" r:id="rId33"/>
    <p:sldId id="264" r:id="rId34"/>
    <p:sldId id="265" r:id="rId35"/>
    <p:sldId id="266" r:id="rId36"/>
    <p:sldId id="267" r:id="rId37"/>
    <p:sldId id="268" r:id="rId38"/>
    <p:sldId id="276" r:id="rId39"/>
    <p:sldId id="308" r:id="rId40"/>
    <p:sldId id="277" r:id="rId41"/>
    <p:sldId id="309" r:id="rId42"/>
    <p:sldId id="292" r:id="rId43"/>
    <p:sldId id="291" r:id="rId44"/>
    <p:sldId id="304" r:id="rId45"/>
    <p:sldId id="283" r:id="rId46"/>
    <p:sldId id="284" r:id="rId47"/>
    <p:sldId id="316" r:id="rId48"/>
    <p:sldId id="285" r:id="rId49"/>
    <p:sldId id="286" r:id="rId50"/>
    <p:sldId id="311" r:id="rId5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152" autoAdjust="0"/>
    <p:restoredTop sz="93557" autoAdjust="0"/>
  </p:normalViewPr>
  <p:slideViewPr>
    <p:cSldViewPr snapToGrid="0">
      <p:cViewPr varScale="1">
        <p:scale>
          <a:sx n="60" d="100"/>
          <a:sy n="60" d="100"/>
        </p:scale>
        <p:origin x="90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microsoft.com/office/2016/11/relationships/changesInfo" Target="changesInfos/changesInfo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ex Maas" userId="bf903b9071408b32" providerId="LiveId" clId="{952DC1B1-6696-4B11-9241-EDD2659F0B8C}"/>
    <pc:docChg chg="modSld">
      <pc:chgData name="Alex Maas" userId="bf903b9071408b32" providerId="LiveId" clId="{952DC1B1-6696-4B11-9241-EDD2659F0B8C}" dt="2022-01-09T21:12:04.910" v="112" actId="20577"/>
      <pc:docMkLst>
        <pc:docMk/>
      </pc:docMkLst>
      <pc:sldChg chg="modNotesTx">
        <pc:chgData name="Alex Maas" userId="bf903b9071408b32" providerId="LiveId" clId="{952DC1B1-6696-4B11-9241-EDD2659F0B8C}" dt="2022-01-09T21:07:51.439" v="0" actId="20577"/>
        <pc:sldMkLst>
          <pc:docMk/>
          <pc:sldMk cId="1736852929" sldId="256"/>
        </pc:sldMkLst>
      </pc:sldChg>
      <pc:sldChg chg="modNotesTx">
        <pc:chgData name="Alex Maas" userId="bf903b9071408b32" providerId="LiveId" clId="{952DC1B1-6696-4B11-9241-EDD2659F0B8C}" dt="2022-01-09T21:10:12.125" v="92" actId="20577"/>
        <pc:sldMkLst>
          <pc:docMk/>
          <pc:sldMk cId="2125513910" sldId="259"/>
        </pc:sldMkLst>
      </pc:sldChg>
      <pc:sldChg chg="modNotesTx">
        <pc:chgData name="Alex Maas" userId="bf903b9071408b32" providerId="LiveId" clId="{952DC1B1-6696-4B11-9241-EDD2659F0B8C}" dt="2022-01-09T21:09:00.309" v="57" actId="20577"/>
        <pc:sldMkLst>
          <pc:docMk/>
          <pc:sldMk cId="2650933814" sldId="260"/>
        </pc:sldMkLst>
      </pc:sldChg>
      <pc:sldChg chg="modNotesTx">
        <pc:chgData name="Alex Maas" userId="bf903b9071408b32" providerId="LiveId" clId="{952DC1B1-6696-4B11-9241-EDD2659F0B8C}" dt="2022-01-09T21:09:20.043" v="90" actId="20577"/>
        <pc:sldMkLst>
          <pc:docMk/>
          <pc:sldMk cId="3384762785" sldId="261"/>
        </pc:sldMkLst>
      </pc:sldChg>
      <pc:sldChg chg="modNotesTx">
        <pc:chgData name="Alex Maas" userId="bf903b9071408b32" providerId="LiveId" clId="{952DC1B1-6696-4B11-9241-EDD2659F0B8C}" dt="2022-01-09T21:11:11.117" v="96" actId="20577"/>
        <pc:sldMkLst>
          <pc:docMk/>
          <pc:sldMk cId="1164095239" sldId="263"/>
        </pc:sldMkLst>
      </pc:sldChg>
      <pc:sldChg chg="modNotesTx">
        <pc:chgData name="Alex Maas" userId="bf903b9071408b32" providerId="LiveId" clId="{952DC1B1-6696-4B11-9241-EDD2659F0B8C}" dt="2022-01-09T21:11:16.805" v="104" actId="6549"/>
        <pc:sldMkLst>
          <pc:docMk/>
          <pc:sldMk cId="1305637493" sldId="264"/>
        </pc:sldMkLst>
      </pc:sldChg>
      <pc:sldChg chg="modNotesTx">
        <pc:chgData name="Alex Maas" userId="bf903b9071408b32" providerId="LiveId" clId="{952DC1B1-6696-4B11-9241-EDD2659F0B8C}" dt="2022-01-09T21:11:20.953" v="105" actId="20577"/>
        <pc:sldMkLst>
          <pc:docMk/>
          <pc:sldMk cId="3636640624" sldId="265"/>
        </pc:sldMkLst>
      </pc:sldChg>
      <pc:sldChg chg="modNotesTx">
        <pc:chgData name="Alex Maas" userId="bf903b9071408b32" providerId="LiveId" clId="{952DC1B1-6696-4B11-9241-EDD2659F0B8C}" dt="2022-01-09T21:11:24.960" v="106" actId="20577"/>
        <pc:sldMkLst>
          <pc:docMk/>
          <pc:sldMk cId="2889705777" sldId="266"/>
        </pc:sldMkLst>
      </pc:sldChg>
      <pc:sldChg chg="modNotesTx">
        <pc:chgData name="Alex Maas" userId="bf903b9071408b32" providerId="LiveId" clId="{952DC1B1-6696-4B11-9241-EDD2659F0B8C}" dt="2022-01-09T21:11:32.190" v="107" actId="20577"/>
        <pc:sldMkLst>
          <pc:docMk/>
          <pc:sldMk cId="3710908926" sldId="267"/>
        </pc:sldMkLst>
      </pc:sldChg>
      <pc:sldChg chg="modNotesTx">
        <pc:chgData name="Alex Maas" userId="bf903b9071408b32" providerId="LiveId" clId="{952DC1B1-6696-4B11-9241-EDD2659F0B8C}" dt="2022-01-09T21:11:49.648" v="108" actId="20577"/>
        <pc:sldMkLst>
          <pc:docMk/>
          <pc:sldMk cId="1275224763" sldId="268"/>
        </pc:sldMkLst>
      </pc:sldChg>
      <pc:sldChg chg="modNotesTx">
        <pc:chgData name="Alex Maas" userId="bf903b9071408b32" providerId="LiveId" clId="{952DC1B1-6696-4B11-9241-EDD2659F0B8C}" dt="2022-01-09T21:11:04.247" v="94" actId="20577"/>
        <pc:sldMkLst>
          <pc:docMk/>
          <pc:sldMk cId="2110248912" sldId="275"/>
        </pc:sldMkLst>
      </pc:sldChg>
      <pc:sldChg chg="modNotesTx">
        <pc:chgData name="Alex Maas" userId="bf903b9071408b32" providerId="LiveId" clId="{952DC1B1-6696-4B11-9241-EDD2659F0B8C}" dt="2022-01-09T21:11:53.359" v="109" actId="20577"/>
        <pc:sldMkLst>
          <pc:docMk/>
          <pc:sldMk cId="4234874030" sldId="276"/>
        </pc:sldMkLst>
      </pc:sldChg>
      <pc:sldChg chg="modNotesTx">
        <pc:chgData name="Alex Maas" userId="bf903b9071408b32" providerId="LiveId" clId="{952DC1B1-6696-4B11-9241-EDD2659F0B8C}" dt="2022-01-09T21:11:59.573" v="111" actId="20577"/>
        <pc:sldMkLst>
          <pc:docMk/>
          <pc:sldMk cId="3257001629" sldId="277"/>
        </pc:sldMkLst>
      </pc:sldChg>
      <pc:sldChg chg="modNotesTx">
        <pc:chgData name="Alex Maas" userId="bf903b9071408b32" providerId="LiveId" clId="{952DC1B1-6696-4B11-9241-EDD2659F0B8C}" dt="2022-01-09T21:09:22.889" v="91" actId="20577"/>
        <pc:sldMkLst>
          <pc:docMk/>
          <pc:sldMk cId="4272400786" sldId="287"/>
        </pc:sldMkLst>
      </pc:sldChg>
      <pc:sldChg chg="modNotesTx">
        <pc:chgData name="Alex Maas" userId="bf903b9071408b32" providerId="LiveId" clId="{952DC1B1-6696-4B11-9241-EDD2659F0B8C}" dt="2022-01-09T21:09:05.690" v="87" actId="6549"/>
        <pc:sldMkLst>
          <pc:docMk/>
          <pc:sldMk cId="474048019" sldId="288"/>
        </pc:sldMkLst>
      </pc:sldChg>
      <pc:sldChg chg="modNotesTx">
        <pc:chgData name="Alex Maas" userId="bf903b9071408b32" providerId="LiveId" clId="{952DC1B1-6696-4B11-9241-EDD2659F0B8C}" dt="2022-01-09T21:08:39.042" v="54" actId="20577"/>
        <pc:sldMkLst>
          <pc:docMk/>
          <pc:sldMk cId="81595079" sldId="293"/>
        </pc:sldMkLst>
      </pc:sldChg>
      <pc:sldChg chg="modNotesTx">
        <pc:chgData name="Alex Maas" userId="bf903b9071408b32" providerId="LiveId" clId="{952DC1B1-6696-4B11-9241-EDD2659F0B8C}" dt="2022-01-09T21:08:48.747" v="55" actId="20577"/>
        <pc:sldMkLst>
          <pc:docMk/>
          <pc:sldMk cId="194063650" sldId="294"/>
        </pc:sldMkLst>
      </pc:sldChg>
      <pc:sldChg chg="modNotesTx">
        <pc:chgData name="Alex Maas" userId="bf903b9071408b32" providerId="LiveId" clId="{952DC1B1-6696-4B11-9241-EDD2659F0B8C}" dt="2022-01-09T21:08:07.010" v="2" actId="20577"/>
        <pc:sldMkLst>
          <pc:docMk/>
          <pc:sldMk cId="3719135832" sldId="296"/>
        </pc:sldMkLst>
      </pc:sldChg>
      <pc:sldChg chg="modNotesTx">
        <pc:chgData name="Alex Maas" userId="bf903b9071408b32" providerId="LiveId" clId="{952DC1B1-6696-4B11-9241-EDD2659F0B8C}" dt="2022-01-09T21:09:09.546" v="88" actId="20577"/>
        <pc:sldMkLst>
          <pc:docMk/>
          <pc:sldMk cId="3740052631" sldId="297"/>
        </pc:sldMkLst>
      </pc:sldChg>
      <pc:sldChg chg="modNotesTx">
        <pc:chgData name="Alex Maas" userId="bf903b9071408b32" providerId="LiveId" clId="{952DC1B1-6696-4B11-9241-EDD2659F0B8C}" dt="2022-01-09T21:08:16.524" v="3" actId="20577"/>
        <pc:sldMkLst>
          <pc:docMk/>
          <pc:sldMk cId="973700075" sldId="299"/>
        </pc:sldMkLst>
      </pc:sldChg>
      <pc:sldChg chg="modNotesTx">
        <pc:chgData name="Alex Maas" userId="bf903b9071408b32" providerId="LiveId" clId="{952DC1B1-6696-4B11-9241-EDD2659F0B8C}" dt="2022-01-09T21:08:34.271" v="53" actId="6549"/>
        <pc:sldMkLst>
          <pc:docMk/>
          <pc:sldMk cId="3342874414" sldId="300"/>
        </pc:sldMkLst>
      </pc:sldChg>
      <pc:sldChg chg="modNotesTx">
        <pc:chgData name="Alex Maas" userId="bf903b9071408b32" providerId="LiveId" clId="{952DC1B1-6696-4B11-9241-EDD2659F0B8C}" dt="2022-01-09T21:08:23.380" v="27" actId="6549"/>
        <pc:sldMkLst>
          <pc:docMk/>
          <pc:sldMk cId="982893771" sldId="301"/>
        </pc:sldMkLst>
      </pc:sldChg>
      <pc:sldChg chg="modNotesTx">
        <pc:chgData name="Alex Maas" userId="bf903b9071408b32" providerId="LiveId" clId="{952DC1B1-6696-4B11-9241-EDD2659F0B8C}" dt="2022-01-09T21:08:53.226" v="56" actId="20577"/>
        <pc:sldMkLst>
          <pc:docMk/>
          <pc:sldMk cId="4102049291" sldId="307"/>
        </pc:sldMkLst>
      </pc:sldChg>
      <pc:sldChg chg="modNotesTx">
        <pc:chgData name="Alex Maas" userId="bf903b9071408b32" providerId="LiveId" clId="{952DC1B1-6696-4B11-9241-EDD2659F0B8C}" dt="2022-01-09T21:11:56.183" v="110" actId="20577"/>
        <pc:sldMkLst>
          <pc:docMk/>
          <pc:sldMk cId="892104589" sldId="308"/>
        </pc:sldMkLst>
      </pc:sldChg>
      <pc:sldChg chg="modNotesTx">
        <pc:chgData name="Alex Maas" userId="bf903b9071408b32" providerId="LiveId" clId="{952DC1B1-6696-4B11-9241-EDD2659F0B8C}" dt="2022-01-09T21:12:04.910" v="112" actId="20577"/>
        <pc:sldMkLst>
          <pc:docMk/>
          <pc:sldMk cId="337427311" sldId="309"/>
        </pc:sldMkLst>
      </pc:sldChg>
      <pc:sldChg chg="modNotesTx">
        <pc:chgData name="Alex Maas" userId="bf903b9071408b32" providerId="LiveId" clId="{952DC1B1-6696-4B11-9241-EDD2659F0B8C}" dt="2022-01-09T21:09:13.077" v="89" actId="20577"/>
        <pc:sldMkLst>
          <pc:docMk/>
          <pc:sldMk cId="2183904885" sldId="310"/>
        </pc:sldMkLst>
      </pc:sldChg>
      <pc:sldChg chg="modNotesTx">
        <pc:chgData name="Alex Maas" userId="bf903b9071408b32" providerId="LiveId" clId="{952DC1B1-6696-4B11-9241-EDD2659F0B8C}" dt="2022-01-09T21:10:17.739" v="93" actId="20577"/>
        <pc:sldMkLst>
          <pc:docMk/>
          <pc:sldMk cId="1845369192" sldId="313"/>
        </pc:sldMkLst>
      </pc:sldChg>
      <pc:sldChg chg="modNotesTx">
        <pc:chgData name="Alex Maas" userId="bf903b9071408b32" providerId="LiveId" clId="{952DC1B1-6696-4B11-9241-EDD2659F0B8C}" dt="2022-01-09T21:11:07.682" v="95" actId="20577"/>
        <pc:sldMkLst>
          <pc:docMk/>
          <pc:sldMk cId="3886640429" sldId="314"/>
        </pc:sldMkLst>
      </pc:sldChg>
      <pc:sldChg chg="modNotesTx">
        <pc:chgData name="Alex Maas" userId="bf903b9071408b32" providerId="LiveId" clId="{952DC1B1-6696-4B11-9241-EDD2659F0B8C}" dt="2022-01-09T21:07:59.059" v="1" actId="20577"/>
        <pc:sldMkLst>
          <pc:docMk/>
          <pc:sldMk cId="4099307798" sldId="319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G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D0E85E-4164-4E67-9440-7F2D517AE227}" type="datetimeFigureOut">
              <a:rPr lang="es-GT" smtClean="0"/>
              <a:t>9/01/2022</a:t>
            </a:fld>
            <a:endParaRPr lang="es-G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G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G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G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656244-9F45-4404-B417-C2315FFA7710}" type="slidenum">
              <a:rPr lang="es-GT" smtClean="0"/>
              <a:t>‹#›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2087546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G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656244-9F45-4404-B417-C2315FFA7710}" type="slidenum">
              <a:rPr lang="es-GT" smtClean="0"/>
              <a:t>1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33852754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G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656244-9F45-4404-B417-C2315FFA7710}" type="slidenum">
              <a:rPr lang="es-GT" smtClean="0"/>
              <a:t>18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17858497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G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656244-9F45-4404-B417-C2315FFA7710}" type="slidenum">
              <a:rPr lang="es-GT" smtClean="0"/>
              <a:t>20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14018899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G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656244-9F45-4404-B417-C2315FFA7710}" type="slidenum">
              <a:rPr lang="es-GT" smtClean="0"/>
              <a:t>21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33578821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G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656244-9F45-4404-B417-C2315FFA7710}" type="slidenum">
              <a:rPr lang="es-GT" smtClean="0"/>
              <a:t>22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40971177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G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656244-9F45-4404-B417-C2315FFA7710}" type="slidenum">
              <a:rPr lang="es-GT" smtClean="0"/>
              <a:t>23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3739333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G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656244-9F45-4404-B417-C2315FFA7710}" type="slidenum">
              <a:rPr lang="es-GT" smtClean="0"/>
              <a:t>24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27898878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G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656244-9F45-4404-B417-C2315FFA7710}" type="slidenum">
              <a:rPr lang="es-GT" smtClean="0"/>
              <a:t>25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18560572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G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656244-9F45-4404-B417-C2315FFA7710}" type="slidenum">
              <a:rPr lang="es-GT" smtClean="0"/>
              <a:t>28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21038346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G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656244-9F45-4404-B417-C2315FFA7710}" type="slidenum">
              <a:rPr lang="es-GT" smtClean="0"/>
              <a:t>29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27006573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G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656244-9F45-4404-B417-C2315FFA7710}" type="slidenum">
              <a:rPr lang="es-GT" smtClean="0"/>
              <a:t>30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16339538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G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656244-9F45-4404-B417-C2315FFA7710}" type="slidenum">
              <a:rPr lang="es-GT" smtClean="0"/>
              <a:t>2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103148603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G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656244-9F45-4404-B417-C2315FFA7710}" type="slidenum">
              <a:rPr lang="es-GT" smtClean="0"/>
              <a:t>31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65743653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G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656244-9F45-4404-B417-C2315FFA7710}" type="slidenum">
              <a:rPr lang="es-GT" smtClean="0"/>
              <a:t>32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300578071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G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656244-9F45-4404-B417-C2315FFA7710}" type="slidenum">
              <a:rPr lang="es-GT" smtClean="0"/>
              <a:t>33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204597241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G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656244-9F45-4404-B417-C2315FFA7710}" type="slidenum">
              <a:rPr lang="es-GT" smtClean="0"/>
              <a:t>34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183789220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G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656244-9F45-4404-B417-C2315FFA7710}" type="slidenum">
              <a:rPr lang="es-GT" smtClean="0"/>
              <a:t>35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116725564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G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656244-9F45-4404-B417-C2315FFA7710}" type="slidenum">
              <a:rPr lang="es-GT" smtClean="0"/>
              <a:t>36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99028406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G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656244-9F45-4404-B417-C2315FFA7710}" type="slidenum">
              <a:rPr lang="es-GT" smtClean="0"/>
              <a:t>37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302197695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G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656244-9F45-4404-B417-C2315FFA7710}" type="slidenum">
              <a:rPr lang="es-GT" smtClean="0"/>
              <a:t>38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390342296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G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656244-9F45-4404-B417-C2315FFA7710}" type="slidenum">
              <a:rPr lang="es-GT" smtClean="0"/>
              <a:t>39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104116592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G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656244-9F45-4404-B417-C2315FFA7710}" type="slidenum">
              <a:rPr lang="es-GT" smtClean="0"/>
              <a:t>40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18618641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G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656244-9F45-4404-B417-C2315FFA7710}" type="slidenum">
              <a:rPr lang="es-GT" smtClean="0"/>
              <a:t>8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241109839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G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656244-9F45-4404-B417-C2315FFA7710}" type="slidenum">
              <a:rPr lang="es-GT" smtClean="0"/>
              <a:t>41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2264878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G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656244-9F45-4404-B417-C2315FFA7710}" type="slidenum">
              <a:rPr lang="es-GT" smtClean="0"/>
              <a:t>9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7458299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G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656244-9F45-4404-B417-C2315FFA7710}" type="slidenum">
              <a:rPr lang="es-GT" smtClean="0"/>
              <a:t>10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40611109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s-G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656244-9F45-4404-B417-C2315FFA7710}" type="slidenum">
              <a:rPr lang="es-GT" smtClean="0"/>
              <a:t>12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10247792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s-G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656244-9F45-4404-B417-C2315FFA7710}" type="slidenum">
              <a:rPr lang="es-GT" smtClean="0"/>
              <a:t>13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41921388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G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656244-9F45-4404-B417-C2315FFA7710}" type="slidenum">
              <a:rPr lang="es-GT" smtClean="0"/>
              <a:t>15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41159742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G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656244-9F45-4404-B417-C2315FFA7710}" type="slidenum">
              <a:rPr lang="es-GT" smtClean="0"/>
              <a:t>17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12177414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45C5B-A7ED-421C-AA4D-26AC800CBDEB}" type="datetimeFigureOut">
              <a:rPr lang="en-US" smtClean="0"/>
              <a:t>1/9/2022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3D484-FDF2-4B66-9157-D1CCEB4977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0491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45C5B-A7ED-421C-AA4D-26AC800CBDEB}" type="datetimeFigureOut">
              <a:rPr lang="en-US" smtClean="0"/>
              <a:t>1/9/2022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3D484-FDF2-4B66-9157-D1CCEB4977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06052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45C5B-A7ED-421C-AA4D-26AC800CBDEB}" type="datetimeFigureOut">
              <a:rPr lang="en-US" smtClean="0"/>
              <a:t>1/9/2022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3D484-FDF2-4B66-9157-D1CCEB4977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1906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45C5B-A7ED-421C-AA4D-26AC800CBDEB}" type="datetimeFigureOut">
              <a:rPr lang="en-US" smtClean="0"/>
              <a:t>1/9/2022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3D484-FDF2-4B66-9157-D1CCEB497733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561917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45C5B-A7ED-421C-AA4D-26AC800CBDEB}" type="datetimeFigureOut">
              <a:rPr lang="en-US" smtClean="0"/>
              <a:t>1/9/2022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3D484-FDF2-4B66-9157-D1CCEB4977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3903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45C5B-A7ED-421C-AA4D-26AC800CBDEB}" type="datetimeFigureOut">
              <a:rPr lang="en-US" smtClean="0"/>
              <a:t>1/9/2022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3D484-FDF2-4B66-9157-D1CCEB4977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357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45C5B-A7ED-421C-AA4D-26AC800CBDEB}" type="datetimeFigureOut">
              <a:rPr lang="en-US" smtClean="0"/>
              <a:t>1/9/2022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3D484-FDF2-4B66-9157-D1CCEB4977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73107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45C5B-A7ED-421C-AA4D-26AC800CBDEB}" type="datetimeFigureOut">
              <a:rPr lang="en-US" smtClean="0"/>
              <a:t>1/9/2022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3D484-FDF2-4B66-9157-D1CCEB4977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2663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45C5B-A7ED-421C-AA4D-26AC800CBDEB}" type="datetimeFigureOut">
              <a:rPr lang="en-US" smtClean="0"/>
              <a:t>1/9/2022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3D484-FDF2-4B66-9157-D1CCEB4977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2645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45C5B-A7ED-421C-AA4D-26AC800CBDEB}" type="datetimeFigureOut">
              <a:rPr lang="en-US" smtClean="0"/>
              <a:t>1/9/2022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3D484-FDF2-4B66-9157-D1CCEB4977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3599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45C5B-A7ED-421C-AA4D-26AC800CBDEB}" type="datetimeFigureOut">
              <a:rPr lang="en-US" smtClean="0"/>
              <a:t>1/9/2022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3D484-FDF2-4B66-9157-D1CCEB4977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4722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45C5B-A7ED-421C-AA4D-26AC800CBDEB}" type="datetimeFigureOut">
              <a:rPr lang="en-US" smtClean="0"/>
              <a:t>1/9/2022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3D484-FDF2-4B66-9157-D1CCEB4977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1322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45C5B-A7ED-421C-AA4D-26AC800CBDEB}" type="datetimeFigureOut">
              <a:rPr lang="en-US" smtClean="0"/>
              <a:t>1/9/2022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3D484-FDF2-4B66-9157-D1CCEB4977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6638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45C5B-A7ED-421C-AA4D-26AC800CBDEB}" type="datetimeFigureOut">
              <a:rPr lang="en-US" smtClean="0"/>
              <a:t>1/9/2022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3D484-FDF2-4B66-9157-D1CCEB4977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3504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45C5B-A7ED-421C-AA4D-26AC800CBDEB}" type="datetimeFigureOut">
              <a:rPr lang="en-US" smtClean="0"/>
              <a:t>1/9/2022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3D484-FDF2-4B66-9157-D1CCEB4977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0153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45C5B-A7ED-421C-AA4D-26AC800CBDEB}" type="datetimeFigureOut">
              <a:rPr lang="en-US" smtClean="0"/>
              <a:t>1/9/2022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3D484-FDF2-4B66-9157-D1CCEB4977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8757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45C5B-A7ED-421C-AA4D-26AC800CBDEB}" type="datetimeFigureOut">
              <a:rPr lang="en-US" smtClean="0"/>
              <a:t>1/9/2022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3D484-FDF2-4B66-9157-D1CCEB4977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4864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1E945C5B-A7ED-421C-AA4D-26AC800CBDEB}" type="datetimeFigureOut">
              <a:rPr lang="en-US" smtClean="0"/>
              <a:t>1/9/2022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D3D484-FDF2-4B66-9157-D1CCEB4977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58474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em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4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emf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4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6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7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emf"/><Relationship Id="rId5" Type="http://schemas.openxmlformats.org/officeDocument/2006/relationships/image" Target="../media/image30.emf"/><Relationship Id="rId4" Type="http://schemas.openxmlformats.org/officeDocument/2006/relationships/image" Target="../media/image29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emf"/><Relationship Id="rId5" Type="http://schemas.openxmlformats.org/officeDocument/2006/relationships/image" Target="../media/image34.emf"/><Relationship Id="rId4" Type="http://schemas.openxmlformats.org/officeDocument/2006/relationships/image" Target="../media/image33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e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gi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gi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11">
            <a:extLst>
              <a:ext uri="{FF2B5EF4-FFF2-40B4-BE49-F238E27FC236}">
                <a16:creationId xmlns:a16="http://schemas.microsoft.com/office/drawing/2014/main" id="{E6A222EB-A81E-4238-B08D-AAB1828C8E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3">
            <a:extLst>
              <a:ext uri="{FF2B5EF4-FFF2-40B4-BE49-F238E27FC236}">
                <a16:creationId xmlns:a16="http://schemas.microsoft.com/office/drawing/2014/main" id="{E014676C-074B-475A-8346-9C901C86CB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79C4C8E-197B-4679-AE96-B5147F971C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56687" y="1930986"/>
            <a:ext cx="0" cy="3200400"/>
          </a:xfrm>
          <a:prstGeom prst="line">
            <a:avLst/>
          </a:prstGeom>
          <a:ln w="15875" cap="sq">
            <a:solidFill>
              <a:schemeClr val="tx2">
                <a:alpha val="7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D1A60649-93F0-4CC5-BABB-538D7A8043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5502" y="1266958"/>
            <a:ext cx="3233577" cy="4528457"/>
          </a:xfrm>
        </p:spPr>
        <p:txBody>
          <a:bodyPr anchor="ctr">
            <a:normAutofit/>
          </a:bodyPr>
          <a:lstStyle/>
          <a:p>
            <a:pPr algn="r"/>
            <a:r>
              <a:rPr lang="en-US" sz="24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Alex Daniel Maas Esquivel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12E844-768F-4B89-8990-FB08D87B7D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54295" y="1266958"/>
            <a:ext cx="6808362" cy="4528457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s-GT" sz="50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Implementación</a:t>
            </a:r>
            <a:r>
              <a:rPr lang="en-US" sz="50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y </a:t>
            </a:r>
            <a:r>
              <a:rPr lang="es-GT" sz="50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Validación</a:t>
            </a:r>
            <a:r>
              <a:rPr lang="en-US" sz="50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del </a:t>
            </a:r>
            <a:r>
              <a:rPr lang="es-GT" sz="50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Algoritmo</a:t>
            </a:r>
            <a:r>
              <a:rPr lang="en-US" sz="50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de </a:t>
            </a:r>
            <a:r>
              <a:rPr lang="es-GT" sz="50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Robótica</a:t>
            </a:r>
            <a:r>
              <a:rPr lang="en-US" sz="50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de </a:t>
            </a:r>
            <a:r>
              <a:rPr lang="es-GT" sz="50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Enjambre</a:t>
            </a:r>
            <a:r>
              <a:rPr lang="en-US" sz="50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5000" b="1" kern="0" dirty="0">
                <a:latin typeface="Times New Roman" panose="02020603050405020304" pitchFamily="18" charset="0"/>
                <a:ea typeface="Times New Roman" panose="02020603050405020304" pitchFamily="18" charset="0"/>
              </a:rPr>
              <a:t>“</a:t>
            </a:r>
            <a:r>
              <a:rPr lang="en-US" sz="5000" b="1" i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Particle Swarm Optimization” </a:t>
            </a:r>
            <a:r>
              <a:rPr lang="en-US" sz="5000" b="1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en</a:t>
            </a:r>
            <a:r>
              <a:rPr lang="en-US" sz="50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GT" sz="50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Sistemas</a:t>
            </a:r>
            <a:r>
              <a:rPr lang="en-US" sz="50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GT" sz="50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Físicos</a:t>
            </a:r>
            <a:endParaRPr lang="es-GT" sz="5000" dirty="0"/>
          </a:p>
        </p:txBody>
      </p:sp>
    </p:spTree>
    <p:extLst>
      <p:ext uri="{BB962C8B-B14F-4D97-AF65-F5344CB8AC3E}">
        <p14:creationId xmlns:p14="http://schemas.microsoft.com/office/powerpoint/2010/main" val="1736852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8F4BEE-75F5-4516-B984-217C0D1F9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86984"/>
          </a:xfrm>
        </p:spPr>
        <p:txBody>
          <a:bodyPr/>
          <a:lstStyle/>
          <a:p>
            <a:r>
              <a:rPr lang="es-GT" sz="4400" b="0" i="0" u="none" strike="noStrike" baseline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Particle</a:t>
            </a:r>
            <a:r>
              <a:rPr lang="es-GT" sz="44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GT" sz="4400" b="0" i="0" u="none" strike="noStrike" baseline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Swarm</a:t>
            </a:r>
            <a:r>
              <a:rPr lang="es-GT" sz="44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GT" sz="4400" b="0" i="0" u="none" strike="noStrike" baseline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Optimization</a:t>
            </a:r>
            <a:r>
              <a:rPr lang="es-GT" sz="44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(PSO)</a:t>
            </a:r>
            <a:br>
              <a:rPr lang="es-GT" sz="44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s-G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CEE838-23BF-4D5D-A3C7-D1E609A146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1" y="1821146"/>
            <a:ext cx="5354639" cy="3356644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s-GT" sz="20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Mejor solución lograda hasta ahora por cada agente : </a:t>
            </a:r>
            <a:r>
              <a:rPr lang="es-GT" sz="2000" b="1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Local </a:t>
            </a:r>
            <a:r>
              <a:rPr lang="es-GT" sz="2000" b="1" i="0" u="none" strike="noStrike" baseline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Best</a:t>
            </a:r>
            <a:r>
              <a:rPr lang="es-GT" sz="2000" b="1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 algn="just">
              <a:buNone/>
            </a:pPr>
            <a:r>
              <a:rPr lang="es-GT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Mejor solución lograda por un agente: </a:t>
            </a:r>
            <a:r>
              <a:rPr lang="es-GT" sz="2000" b="1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Global </a:t>
            </a:r>
            <a:r>
              <a:rPr lang="es-GT" sz="2000" b="1" i="0" u="none" strike="noStrike" baseline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Best</a:t>
            </a:r>
            <a:r>
              <a:rPr lang="es-GT" sz="2000" b="1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s-GT" sz="20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Factor de Escalamiento</a:t>
            </a:r>
          </a:p>
          <a:p>
            <a:r>
              <a:rPr lang="es-GT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Factor de Uniformidad </a:t>
            </a:r>
          </a:p>
          <a:p>
            <a:r>
              <a:rPr lang="es-GT" sz="20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Factor de Constricción</a:t>
            </a:r>
          </a:p>
          <a:p>
            <a:r>
              <a:rPr lang="es-GT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Factor de Inercia </a:t>
            </a:r>
            <a:endParaRPr lang="es-GT" sz="2000" b="0" i="0" u="none" strike="noStrike" baseline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s-GT" dirty="0"/>
          </a:p>
        </p:txBody>
      </p:sp>
      <p:pic>
        <p:nvPicPr>
          <p:cNvPr id="5" name="Picture 4" descr="Chart, radar chart&#10;&#10;Description automatically generated">
            <a:extLst>
              <a:ext uri="{FF2B5EF4-FFF2-40B4-BE49-F238E27FC236}">
                <a16:creationId xmlns:a16="http://schemas.microsoft.com/office/drawing/2014/main" id="{46FF997E-0CF8-4CAB-9B3B-A0E41E658C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8412" y="1751642"/>
            <a:ext cx="4937760" cy="251605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72F2149-5EDC-4297-AAB8-6069DC02A775}"/>
                  </a:ext>
                </a:extLst>
              </p:cNvPr>
              <p:cNvSpPr txBox="1"/>
              <p:nvPr/>
            </p:nvSpPr>
            <p:spPr>
              <a:xfrm>
                <a:off x="2058305" y="5083498"/>
                <a:ext cx="8765905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sz="2400" b="0" i="1" smtClean="0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400" b="0" i="1" smtClean="0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sz="2400" b="0" i="1" smtClean="0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pt-BR" sz="2400" b="0" i="0" dirty="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φ[w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pt-BR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pt-BR" sz="2400" b="0" i="0" dirty="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+ C1r1(Plocal − Pi) + C2r2(Pglobal − Pi)]			(1)</a:t>
                </a:r>
                <a:endParaRPr lang="es-GT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72F2149-5EDC-4297-AAB8-6069DC02A7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8305" y="5083498"/>
                <a:ext cx="8765905" cy="461665"/>
              </a:xfrm>
              <a:prstGeom prst="rect">
                <a:avLst/>
              </a:prstGeom>
              <a:blipFill>
                <a:blip r:embed="rId4"/>
                <a:stretch>
                  <a:fillRect l="-209" t="-10526" b="-28947"/>
                </a:stretch>
              </a:blipFill>
            </p:spPr>
            <p:txBody>
              <a:bodyPr/>
              <a:lstStyle/>
              <a:p>
                <a:r>
                  <a:rPr lang="es-G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4C4656C-D496-4D35-BA03-CD1CBFD7C302}"/>
                  </a:ext>
                </a:extLst>
              </p:cNvPr>
              <p:cNvSpPr txBox="1"/>
              <p:nvPr/>
            </p:nvSpPr>
            <p:spPr>
              <a:xfrm>
                <a:off x="3880352" y="5659009"/>
                <a:ext cx="662381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sz="2400" b="0" i="1" smtClean="0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b="0" i="1" smtClean="0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sz="2400" b="0" i="1" smtClean="0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pt-BR" sz="2400" b="0" i="0" dirty="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s-GT" sz="2400" b="0" i="0" u="none" strike="noStrike" baseline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pt-BR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s-GT" sz="2400" b="0" i="0" u="none" strike="noStrike" baseline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pt-BR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∆</a:t>
                </a:r>
                <a:r>
                  <a:rPr lang="es-GT" sz="2400" b="0" i="0" u="none" strike="noStrike" baseline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  								(2)</a:t>
                </a:r>
                <a:endParaRPr lang="es-GT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4C4656C-D496-4D35-BA03-CD1CBFD7C3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0352" y="5659009"/>
                <a:ext cx="6623818" cy="461665"/>
              </a:xfrm>
              <a:prstGeom prst="rect">
                <a:avLst/>
              </a:prstGeom>
              <a:blipFill>
                <a:blip r:embed="rId5"/>
                <a:stretch>
                  <a:fillRect l="-276" t="-10526" b="-28947"/>
                </a:stretch>
              </a:blipFill>
            </p:spPr>
            <p:txBody>
              <a:bodyPr/>
              <a:lstStyle/>
              <a:p>
                <a:r>
                  <a:rPr lang="es-G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737000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24E675-75C2-4827-A757-49DEA92FDD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2147" y="488338"/>
            <a:ext cx="9404723" cy="976032"/>
          </a:xfrm>
        </p:spPr>
        <p:txBody>
          <a:bodyPr/>
          <a:lstStyle/>
          <a:p>
            <a:r>
              <a:rPr lang="es-GT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Funciones Costo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0E8492-5CBA-4393-A012-76C3A7E3D1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147" y="1650448"/>
            <a:ext cx="9794883" cy="1229912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s-ES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Para verificar el correcto funcionamiento del algoritmo PSO se utilizan varias funciones las cuales contiene múltiples mínimos y máximos, al ser tan usadas para validación de este </a:t>
            </a:r>
            <a:r>
              <a:rPr lang="es-GT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algoritmo se les conoce como </a:t>
            </a:r>
            <a:r>
              <a:rPr lang="es-GT" b="0" i="1" u="none" strike="noStrike" baseline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benchmark</a:t>
            </a:r>
            <a:r>
              <a:rPr lang="es-GT" b="0" i="1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GT" b="0" i="1" u="none" strike="noStrike" baseline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functions</a:t>
            </a:r>
            <a:r>
              <a:rPr lang="es-GT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 </a:t>
            </a:r>
            <a:r>
              <a:rPr lang="es-GT" b="0" i="1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Fitness </a:t>
            </a:r>
            <a:r>
              <a:rPr lang="es-GT" b="0" i="1" u="none" strike="noStrike" baseline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functions</a:t>
            </a:r>
            <a:r>
              <a:rPr lang="es-GT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94FA4B-CF8F-4A4A-8A05-F7D1ECEEA6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251" y="3066438"/>
            <a:ext cx="3268373" cy="24493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B0399D4-7EF5-4CF6-90F8-FE1DBE04E0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7160" y="3066438"/>
            <a:ext cx="3292629" cy="24493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0984F05-26C4-480B-BE5B-DE69AF59EB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5325" y="3079480"/>
            <a:ext cx="3169806" cy="242331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4A1104A-5372-4750-B62A-2B4962923BB3}"/>
              </a:ext>
            </a:extLst>
          </p:cNvPr>
          <p:cNvSpPr txBox="1"/>
          <p:nvPr/>
        </p:nvSpPr>
        <p:spPr>
          <a:xfrm>
            <a:off x="1330385" y="5515834"/>
            <a:ext cx="19157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GT" sz="20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Función </a:t>
            </a:r>
            <a:r>
              <a:rPr lang="es-GT" sz="2000" b="0" i="1" u="none" strike="noStrike" baseline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Sphere</a:t>
            </a:r>
            <a:endParaRPr lang="es-GT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86F912B-2ED5-4AE3-9CDB-A458FE6611D5}"/>
              </a:ext>
            </a:extLst>
          </p:cNvPr>
          <p:cNvSpPr txBox="1"/>
          <p:nvPr/>
        </p:nvSpPr>
        <p:spPr>
          <a:xfrm>
            <a:off x="4848955" y="5515834"/>
            <a:ext cx="23519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GT" sz="20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Función </a:t>
            </a:r>
            <a:r>
              <a:rPr lang="es-GT" sz="2000" b="0" i="0" u="none" strike="noStrike" baseline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Rosenbrock</a:t>
            </a:r>
            <a:endParaRPr lang="es-GT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85925F-6D2B-44E7-A220-EAD6FC316E22}"/>
              </a:ext>
            </a:extLst>
          </p:cNvPr>
          <p:cNvSpPr txBox="1"/>
          <p:nvPr/>
        </p:nvSpPr>
        <p:spPr>
          <a:xfrm>
            <a:off x="8175085" y="5501857"/>
            <a:ext cx="23519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GT" sz="20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Función </a:t>
            </a:r>
            <a:r>
              <a:rPr lang="es-GT" sz="2000" b="0" i="0" u="none" strike="noStrike" baseline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Himmelblau</a:t>
            </a:r>
            <a:endParaRPr lang="es-GT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71521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9EDB3C-36F8-454B-B5D8-1786D233B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GT" sz="44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Protocolos de Comunicación a través de Internet</a:t>
            </a:r>
            <a:br>
              <a:rPr lang="es-GT" sz="44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s-G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022D47-52B9-451E-B99A-4070FB0C6E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5201" y="2372958"/>
            <a:ext cx="8946541" cy="4195481"/>
          </a:xfrm>
        </p:spPr>
        <p:txBody>
          <a:bodyPr>
            <a:normAutofit/>
          </a:bodyPr>
          <a:lstStyle/>
          <a:p>
            <a:r>
              <a:rPr lang="es-GT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Protocolo de Control de Transmisión (TCP)</a:t>
            </a:r>
          </a:p>
          <a:p>
            <a:r>
              <a:rPr lang="pt-BR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Protocolo de Datagramas de usuario (UDP)</a:t>
            </a:r>
            <a:endParaRPr lang="es-GT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28937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499D6-8A33-48FE-9FE5-C7CCB1FE78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GT" sz="44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Programación Multihilos</a:t>
            </a:r>
            <a:br>
              <a:rPr lang="es-GT" sz="44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s-GT" dirty="0"/>
          </a:p>
        </p:txBody>
      </p:sp>
      <p:pic>
        <p:nvPicPr>
          <p:cNvPr id="5" name="Content Placeholder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0801BF0F-A448-4D5D-99E6-4EAFFD4C76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14" b="5719"/>
          <a:stretch/>
        </p:blipFill>
        <p:spPr>
          <a:xfrm>
            <a:off x="2221176" y="1681798"/>
            <a:ext cx="7164887" cy="4136072"/>
          </a:xfrm>
        </p:spPr>
      </p:pic>
    </p:spTree>
    <p:extLst>
      <p:ext uri="{BB962C8B-B14F-4D97-AF65-F5344CB8AC3E}">
        <p14:creationId xmlns:p14="http://schemas.microsoft.com/office/powerpoint/2010/main" val="33428744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3F4807A-5068-4492-8025-D75F320E90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8F03C2-BC07-4FCE-B877-E20174FA54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0837" y="1325880"/>
            <a:ext cx="3543464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GT" sz="4100" dirty="0">
                <a:solidFill>
                  <a:srgbClr val="EBEBE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Diseño</a:t>
            </a:r>
            <a:r>
              <a:rPr lang="en-US" sz="4100" dirty="0">
                <a:solidFill>
                  <a:srgbClr val="EBEBE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Experimental</a:t>
            </a:r>
          </a:p>
        </p:txBody>
      </p:sp>
      <p:sp>
        <p:nvSpPr>
          <p:cNvPr id="23" name="Freeform 36">
            <a:extLst>
              <a:ext uri="{FF2B5EF4-FFF2-40B4-BE49-F238E27FC236}">
                <a16:creationId xmlns:a16="http://schemas.microsoft.com/office/drawing/2014/main" id="{B24996F8-180C-4DCB-8A26-DFA336CDE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13666" y="0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Reflexión ligera en una lente">
            <a:extLst>
              <a:ext uri="{FF2B5EF4-FFF2-40B4-BE49-F238E27FC236}">
                <a16:creationId xmlns:a16="http://schemas.microsoft.com/office/drawing/2014/main" id="{14AC15CC-1A7E-4FC5-ADDD-2BC61F87BBA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394" r="19076" b="-1"/>
          <a:stretch/>
        </p:blipFill>
        <p:spPr>
          <a:xfrm>
            <a:off x="20" y="10"/>
            <a:ext cx="7759920" cy="6857991"/>
          </a:xfrm>
          <a:custGeom>
            <a:avLst/>
            <a:gdLst/>
            <a:ahLst/>
            <a:cxnLst/>
            <a:rect l="l" t="t" r="r" b="b"/>
            <a:pathLst>
              <a:path w="7759940" h="6858001">
                <a:moveTo>
                  <a:pt x="0" y="0"/>
                </a:moveTo>
                <a:lnTo>
                  <a:pt x="1296537" y="0"/>
                </a:lnTo>
                <a:lnTo>
                  <a:pt x="1296537" y="1"/>
                </a:lnTo>
                <a:lnTo>
                  <a:pt x="6415225" y="1"/>
                </a:lnTo>
                <a:lnTo>
                  <a:pt x="6415225" y="0"/>
                </a:lnTo>
                <a:lnTo>
                  <a:pt x="7758763" y="0"/>
                </a:lnTo>
                <a:lnTo>
                  <a:pt x="7733718" y="155677"/>
                </a:lnTo>
                <a:lnTo>
                  <a:pt x="7709849" y="310668"/>
                </a:lnTo>
                <a:lnTo>
                  <a:pt x="7686485" y="466344"/>
                </a:lnTo>
                <a:lnTo>
                  <a:pt x="7666482" y="622707"/>
                </a:lnTo>
                <a:lnTo>
                  <a:pt x="7646311" y="778383"/>
                </a:lnTo>
                <a:lnTo>
                  <a:pt x="7627485" y="934746"/>
                </a:lnTo>
                <a:lnTo>
                  <a:pt x="7611349" y="1089051"/>
                </a:lnTo>
                <a:lnTo>
                  <a:pt x="7596053" y="1245413"/>
                </a:lnTo>
                <a:lnTo>
                  <a:pt x="7582101" y="1401090"/>
                </a:lnTo>
                <a:lnTo>
                  <a:pt x="7569999" y="1554023"/>
                </a:lnTo>
                <a:lnTo>
                  <a:pt x="7557896" y="1709014"/>
                </a:lnTo>
                <a:lnTo>
                  <a:pt x="7547811" y="1861947"/>
                </a:lnTo>
                <a:lnTo>
                  <a:pt x="7539911" y="2014881"/>
                </a:lnTo>
                <a:lnTo>
                  <a:pt x="7531674" y="2167128"/>
                </a:lnTo>
                <a:lnTo>
                  <a:pt x="7524783" y="2318004"/>
                </a:lnTo>
                <a:lnTo>
                  <a:pt x="7519908" y="2467509"/>
                </a:lnTo>
                <a:lnTo>
                  <a:pt x="7515706" y="2617013"/>
                </a:lnTo>
                <a:lnTo>
                  <a:pt x="7511672" y="2765146"/>
                </a:lnTo>
                <a:lnTo>
                  <a:pt x="7509823" y="2911221"/>
                </a:lnTo>
                <a:lnTo>
                  <a:pt x="7507806" y="3057297"/>
                </a:lnTo>
                <a:lnTo>
                  <a:pt x="7506797" y="3201315"/>
                </a:lnTo>
                <a:lnTo>
                  <a:pt x="7507806" y="3343961"/>
                </a:lnTo>
                <a:lnTo>
                  <a:pt x="7507806" y="3485236"/>
                </a:lnTo>
                <a:lnTo>
                  <a:pt x="7509823" y="3625139"/>
                </a:lnTo>
                <a:lnTo>
                  <a:pt x="7512848" y="3762299"/>
                </a:lnTo>
                <a:lnTo>
                  <a:pt x="7515706" y="3898087"/>
                </a:lnTo>
                <a:lnTo>
                  <a:pt x="7518900" y="4031133"/>
                </a:lnTo>
                <a:lnTo>
                  <a:pt x="7523774" y="4163492"/>
                </a:lnTo>
                <a:lnTo>
                  <a:pt x="7528985" y="4293793"/>
                </a:lnTo>
                <a:lnTo>
                  <a:pt x="7533691" y="4421352"/>
                </a:lnTo>
                <a:lnTo>
                  <a:pt x="7546971" y="4670298"/>
                </a:lnTo>
                <a:lnTo>
                  <a:pt x="7561090" y="4908956"/>
                </a:lnTo>
                <a:lnTo>
                  <a:pt x="7575882" y="5138013"/>
                </a:lnTo>
                <a:lnTo>
                  <a:pt x="7592187" y="5354726"/>
                </a:lnTo>
                <a:lnTo>
                  <a:pt x="7609164" y="5561838"/>
                </a:lnTo>
                <a:lnTo>
                  <a:pt x="7627485" y="5753862"/>
                </a:lnTo>
                <a:lnTo>
                  <a:pt x="7645471" y="5934227"/>
                </a:lnTo>
                <a:lnTo>
                  <a:pt x="7663456" y="6100191"/>
                </a:lnTo>
                <a:lnTo>
                  <a:pt x="7680433" y="6252438"/>
                </a:lnTo>
                <a:lnTo>
                  <a:pt x="7696570" y="6387541"/>
                </a:lnTo>
                <a:lnTo>
                  <a:pt x="7711866" y="6509613"/>
                </a:lnTo>
                <a:lnTo>
                  <a:pt x="7724641" y="6612483"/>
                </a:lnTo>
                <a:lnTo>
                  <a:pt x="7736743" y="6698894"/>
                </a:lnTo>
                <a:lnTo>
                  <a:pt x="7754057" y="6817538"/>
                </a:lnTo>
                <a:lnTo>
                  <a:pt x="7759940" y="6858000"/>
                </a:lnTo>
                <a:lnTo>
                  <a:pt x="6854586" y="6858000"/>
                </a:lnTo>
                <a:lnTo>
                  <a:pt x="6854586" y="6858001"/>
                </a:lnTo>
                <a:lnTo>
                  <a:pt x="764022" y="6858001"/>
                </a:lnTo>
                <a:lnTo>
                  <a:pt x="76402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630182B0-3559-41D5-9EBC-0BD86BEDA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2388823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A15833-445C-4E21-A105-B5860249C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003942"/>
          </a:xfrm>
        </p:spPr>
        <p:txBody>
          <a:bodyPr/>
          <a:lstStyle/>
          <a:p>
            <a:r>
              <a:rPr lang="es-GT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Selección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del </a:t>
            </a:r>
            <a:r>
              <a:rPr lang="es-GT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dispositivo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GT" dirty="0">
                <a:latin typeface="Times New Roman" panose="02020603050405020304" pitchFamily="18" charset="0"/>
                <a:cs typeface="Times New Roman" panose="02020603050405020304" pitchFamily="18" charset="0"/>
              </a:rPr>
              <a:t>físico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17EBE7-21B8-4FE2-AB57-C735ECD247E9}"/>
              </a:ext>
            </a:extLst>
          </p:cNvPr>
          <p:cNvSpPr txBox="1"/>
          <p:nvPr/>
        </p:nvSpPr>
        <p:spPr>
          <a:xfrm>
            <a:off x="646111" y="1658506"/>
            <a:ext cx="4468011" cy="340795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 algn="just">
              <a:lnSpc>
                <a:spcPct val="90000"/>
              </a:lnSpc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</a:pPr>
            <a:r>
              <a:rPr lang="en-US" sz="2600" dirty="0">
                <a:effectLst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Los </a:t>
            </a:r>
            <a:r>
              <a:rPr lang="es-GT" sz="2600" dirty="0">
                <a:effectLst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criterios</a:t>
            </a:r>
            <a:r>
              <a:rPr lang="en-US" sz="2600" dirty="0">
                <a:effectLst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lang="es-GT" sz="2600" dirty="0">
                <a:effectLst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usados</a:t>
            </a:r>
            <a:r>
              <a:rPr lang="en-US" sz="2600" dirty="0">
                <a:effectLst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lang="es-GT" sz="2600" dirty="0">
                <a:effectLst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fueron</a:t>
            </a:r>
            <a:r>
              <a:rPr lang="en-US" sz="2600" dirty="0">
                <a:effectLst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: </a:t>
            </a:r>
          </a:p>
          <a:p>
            <a:pPr algn="just">
              <a:lnSpc>
                <a:spcPct val="90000"/>
              </a:lnSpc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</a:pPr>
            <a:endParaRPr lang="en-US" sz="2600" dirty="0">
              <a:effectLst/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  <a:p>
            <a:pPr marL="457200" indent="-457200" algn="just">
              <a:lnSpc>
                <a:spcPct val="90000"/>
              </a:lnSpc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" panose="05000000000000000000" pitchFamily="2" charset="2"/>
              <a:buChar char="q"/>
            </a:pPr>
            <a:r>
              <a:rPr lang="es-GT" sz="26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C</a:t>
            </a:r>
            <a:r>
              <a:rPr lang="es-GT" sz="2600" dirty="0">
                <a:effectLst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apacidad</a:t>
            </a:r>
            <a:r>
              <a:rPr lang="en-US" sz="2600" dirty="0">
                <a:effectLst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de </a:t>
            </a:r>
            <a:r>
              <a:rPr lang="es-GT" sz="2600" dirty="0">
                <a:effectLst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memoria</a:t>
            </a:r>
            <a:endParaRPr lang="es-GT" sz="2600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  <a:p>
            <a:pPr marL="457200" indent="-457200" algn="just">
              <a:lnSpc>
                <a:spcPct val="90000"/>
              </a:lnSpc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" panose="05000000000000000000" pitchFamily="2" charset="2"/>
              <a:buChar char="q"/>
            </a:pPr>
            <a:r>
              <a:rPr lang="es-GT" sz="26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F</a:t>
            </a:r>
            <a:r>
              <a:rPr lang="es-GT" sz="2600" dirty="0">
                <a:effectLst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recuencia</a:t>
            </a:r>
            <a:r>
              <a:rPr lang="en-US" sz="2600" dirty="0">
                <a:effectLst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de </a:t>
            </a:r>
            <a:r>
              <a:rPr lang="es-GT" sz="2600" dirty="0">
                <a:effectLst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operación</a:t>
            </a:r>
            <a:endParaRPr lang="es-GT" sz="2600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  <a:p>
            <a:pPr marL="457200" indent="-457200" algn="just">
              <a:lnSpc>
                <a:spcPct val="90000"/>
              </a:lnSpc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" panose="05000000000000000000" pitchFamily="2" charset="2"/>
              <a:buChar char="q"/>
            </a:pPr>
            <a:r>
              <a:rPr lang="es-GT" sz="26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C</a:t>
            </a:r>
            <a:r>
              <a:rPr lang="es-GT" sz="2600" dirty="0">
                <a:effectLst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osto</a:t>
            </a:r>
            <a:r>
              <a:rPr lang="en-US" sz="2600" dirty="0">
                <a:effectLst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</a:p>
          <a:p>
            <a:pPr marL="457200" indent="-457200" algn="just">
              <a:lnSpc>
                <a:spcPct val="90000"/>
              </a:lnSpc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" panose="05000000000000000000" pitchFamily="2" charset="2"/>
              <a:buChar char="q"/>
            </a:pPr>
            <a:r>
              <a:rPr lang="es-GT" sz="26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A</a:t>
            </a:r>
            <a:r>
              <a:rPr lang="es-GT" sz="2600" dirty="0">
                <a:effectLst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daptabilidad</a:t>
            </a:r>
            <a:r>
              <a:rPr lang="en-US" sz="2600" dirty="0">
                <a:effectLst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a robots </a:t>
            </a:r>
            <a:r>
              <a:rPr lang="es-GT" sz="2600" dirty="0">
                <a:effectLst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móviles</a:t>
            </a:r>
            <a:r>
              <a:rPr lang="en-US" sz="2600" dirty="0">
                <a:effectLst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</a:p>
          <a:p>
            <a:pPr marL="457200" indent="-457200" algn="just">
              <a:lnSpc>
                <a:spcPct val="90000"/>
              </a:lnSpc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" panose="05000000000000000000" pitchFamily="2" charset="2"/>
              <a:buChar char="q"/>
            </a:pPr>
            <a:r>
              <a:rPr lang="es-GT" sz="26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D</a:t>
            </a:r>
            <a:r>
              <a:rPr lang="es-GT" sz="2600" dirty="0">
                <a:effectLst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isponibilidad</a:t>
            </a:r>
            <a:r>
              <a:rPr lang="en-US" sz="2600" dirty="0">
                <a:effectLst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endParaRPr lang="en-US" sz="2600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  <a:p>
            <a:pPr marL="457200" indent="-457200" algn="just">
              <a:lnSpc>
                <a:spcPct val="90000"/>
              </a:lnSpc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" panose="05000000000000000000" pitchFamily="2" charset="2"/>
              <a:buChar char="q"/>
            </a:pPr>
            <a:r>
              <a:rPr lang="es-GT" sz="26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P</a:t>
            </a:r>
            <a:r>
              <a:rPr lang="es-GT" sz="2600" dirty="0">
                <a:effectLst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revio</a:t>
            </a:r>
            <a:r>
              <a:rPr lang="en-US" sz="2600" dirty="0">
                <a:effectLst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lang="es-GT" sz="2600" dirty="0">
                <a:effectLst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uso</a:t>
            </a:r>
            <a:r>
              <a:rPr lang="en-US" sz="2600" dirty="0">
                <a:effectLst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</a:p>
          <a:p>
            <a:pPr>
              <a:lnSpc>
                <a:spcPct val="90000"/>
              </a:lnSpc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</a:pPr>
            <a:endParaRPr lang="en-US" sz="1400" dirty="0">
              <a:solidFill>
                <a:schemeClr val="bg1"/>
              </a:solidFill>
              <a:effectLst/>
              <a:latin typeface="+mj-lt"/>
              <a:ea typeface="+mj-ea"/>
              <a:cs typeface="+mj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B74D30-F1BE-4E0D-BF2C-A0D78A550AE4}"/>
              </a:ext>
            </a:extLst>
          </p:cNvPr>
          <p:cNvSpPr txBox="1"/>
          <p:nvPr/>
        </p:nvSpPr>
        <p:spPr>
          <a:xfrm>
            <a:off x="5856881" y="1658506"/>
            <a:ext cx="4933039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 le asignó una calificación de 1 a 6,  donde seis representa la </a:t>
            </a:r>
            <a:r>
              <a:rPr lang="es-GT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más </a:t>
            </a:r>
            <a:r>
              <a:rPr lang="es-E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alta calificación posible y uno la </a:t>
            </a:r>
            <a:r>
              <a:rPr lang="es-GT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más</a:t>
            </a:r>
            <a:r>
              <a:rPr lang="es-E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baja. Las calificaciones y el peso de cada criterio se basan en la literatura </a:t>
            </a:r>
            <a:r>
              <a:rPr lang="es-GT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[8], [9], [10], [11], [12], [13] y [14].</a:t>
            </a:r>
            <a:endParaRPr lang="es-GT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9A0E27-A0A7-4CE7-A35C-F26D270AECB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041"/>
          <a:stretch/>
        </p:blipFill>
        <p:spPr>
          <a:xfrm>
            <a:off x="5765233" y="3876056"/>
            <a:ext cx="5558087" cy="2140071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815950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BD91171-D5B9-408C-85F1-23BDA0B330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523"/>
          <a:stretch/>
        </p:blipFill>
        <p:spPr>
          <a:xfrm>
            <a:off x="857736" y="2689949"/>
            <a:ext cx="10650814" cy="1858423"/>
          </a:xfrm>
          <a:prstGeom prst="rect">
            <a:avLst/>
          </a:prstGeom>
          <a:effectLst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FA224C-64BD-45DE-8530-0CBD09D416C2}"/>
              </a:ext>
            </a:extLst>
          </p:cNvPr>
          <p:cNvSpPr txBox="1"/>
          <p:nvPr/>
        </p:nvSpPr>
        <p:spPr>
          <a:xfrm>
            <a:off x="857736" y="1459915"/>
            <a:ext cx="1047652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ES" sz="20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 mejor opción es el ordenador Raspberry Pi. Los modelos a utilizar serán el 3B y 3B+, los cuales posee el departamento de Ingeniería Mecatrónica.</a:t>
            </a:r>
            <a:endParaRPr lang="es-GT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62974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41CBEC-79EC-4FCF-84A5-DC1DA16C7F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099635"/>
          </a:xfrm>
        </p:spPr>
        <p:txBody>
          <a:bodyPr/>
          <a:lstStyle/>
          <a:p>
            <a:r>
              <a:rPr lang="es-GT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Selección</a:t>
            </a: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del </a:t>
            </a:r>
            <a:r>
              <a:rPr lang="es-GT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lenguaje</a:t>
            </a: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s-GT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programación</a:t>
            </a:r>
            <a:endParaRPr lang="es-GT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48CC86-8662-43F5-B02D-3CF53BA36C59}"/>
              </a:ext>
            </a:extLst>
          </p:cNvPr>
          <p:cNvSpPr txBox="1"/>
          <p:nvPr/>
        </p:nvSpPr>
        <p:spPr>
          <a:xfrm>
            <a:off x="646111" y="1850901"/>
            <a:ext cx="4165146" cy="23096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</a:pPr>
            <a:r>
              <a:rPr lang="en-US" sz="2000" dirty="0">
                <a:effectLst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Los </a:t>
            </a:r>
            <a:r>
              <a:rPr lang="es-GT" sz="2000" dirty="0">
                <a:effectLst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criterios</a:t>
            </a:r>
            <a:r>
              <a:rPr lang="en-US" sz="2000" dirty="0">
                <a:effectLst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lang="es-GT" sz="2000" dirty="0">
                <a:effectLst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usados</a:t>
            </a:r>
            <a:r>
              <a:rPr lang="en-US" sz="2000" dirty="0">
                <a:effectLst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lang="es-GT" sz="2000" dirty="0">
                <a:effectLst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fueron</a:t>
            </a:r>
            <a:r>
              <a:rPr lang="en-US" sz="2000" dirty="0">
                <a:effectLst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: </a:t>
            </a:r>
          </a:p>
          <a:p>
            <a:pPr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</a:pPr>
            <a:endParaRPr lang="en-US" sz="2000" dirty="0">
              <a:effectLst/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  <a:p>
            <a:pPr marL="342900" indent="-34290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" panose="05000000000000000000" pitchFamily="2" charset="2"/>
              <a:buChar char="q"/>
            </a:pPr>
            <a:r>
              <a:rPr lang="es-GT" sz="2000" b="1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P</a:t>
            </a:r>
            <a:r>
              <a:rPr lang="es-GT" sz="2000" b="1" dirty="0">
                <a:effectLst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revio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lang="es-GT" sz="2000" b="1" dirty="0">
                <a:effectLst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uso</a:t>
            </a:r>
          </a:p>
          <a:p>
            <a:pPr marL="342900" indent="-34290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" panose="05000000000000000000" pitchFamily="2" charset="2"/>
              <a:buChar char="q"/>
            </a:pPr>
            <a:r>
              <a:rPr lang="es-GT" sz="2000" b="1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D</a:t>
            </a:r>
            <a:r>
              <a:rPr lang="es-GT" sz="2000" b="1" dirty="0">
                <a:effectLst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isponibilidad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de </a:t>
            </a:r>
            <a:r>
              <a:rPr lang="es-GT" sz="2000" b="1" dirty="0">
                <a:effectLst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librerías</a:t>
            </a:r>
            <a:endParaRPr lang="es-GT" sz="2000" b="1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  <a:p>
            <a:pPr marL="342900" indent="-34290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" panose="05000000000000000000" pitchFamily="2" charset="2"/>
              <a:buChar char="q"/>
            </a:pPr>
            <a:r>
              <a:rPr lang="es-GT" sz="2000" b="1" dirty="0">
                <a:effectLst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Adaptabilidad</a:t>
            </a:r>
            <a:endParaRPr lang="es-GT" sz="2000" b="1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12D21E7-5346-487E-9036-2DF0C54847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85" t="5224" r="2059"/>
          <a:stretch/>
        </p:blipFill>
        <p:spPr>
          <a:xfrm>
            <a:off x="5564105" y="3683661"/>
            <a:ext cx="5522995" cy="1430549"/>
          </a:xfrm>
          <a:prstGeom prst="rect">
            <a:avLst/>
          </a:prstGeom>
          <a:effectLst/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D021083-5A45-434B-AA08-AD63D5C084FE}"/>
              </a:ext>
            </a:extLst>
          </p:cNvPr>
          <p:cNvSpPr txBox="1"/>
          <p:nvPr/>
        </p:nvSpPr>
        <p:spPr>
          <a:xfrm>
            <a:off x="5564105" y="1850901"/>
            <a:ext cx="493303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 le asignó una calificación de 1 a 5,  donde cinco representa la </a:t>
            </a:r>
            <a:r>
              <a:rPr lang="es-GT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más </a:t>
            </a:r>
            <a:r>
              <a:rPr lang="es-E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alta calificación posible y uno la </a:t>
            </a:r>
            <a:r>
              <a:rPr lang="es-GT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más</a:t>
            </a:r>
            <a:r>
              <a:rPr lang="es-E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baja. Las calificaciones y el peso de cada criterio se basan en la literatura </a:t>
            </a:r>
            <a:r>
              <a:rPr lang="es-GT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[6] y [15].</a:t>
            </a:r>
            <a:endParaRPr lang="es-GT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0636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0685EFC-ABD3-4293-94EC-34743CD4D8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389" t="6895"/>
          <a:stretch/>
        </p:blipFill>
        <p:spPr>
          <a:xfrm>
            <a:off x="694669" y="2634078"/>
            <a:ext cx="10258712" cy="158984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6B2E4B9-495C-4A31-82CD-64306D8F0D80}"/>
              </a:ext>
            </a:extLst>
          </p:cNvPr>
          <p:cNvSpPr txBox="1"/>
          <p:nvPr/>
        </p:nvSpPr>
        <p:spPr>
          <a:xfrm>
            <a:off x="1135380" y="5370188"/>
            <a:ext cx="30752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GT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Objetivo especifico 1</a:t>
            </a:r>
          </a:p>
        </p:txBody>
      </p:sp>
      <p:pic>
        <p:nvPicPr>
          <p:cNvPr id="7" name="Picture 2" descr="Vale Cheque Que Hacer - Gráficos vectoriales gratis en Pixabay">
            <a:extLst>
              <a:ext uri="{FF2B5EF4-FFF2-40B4-BE49-F238E27FC236}">
                <a16:creationId xmlns:a16="http://schemas.microsoft.com/office/drawing/2014/main" id="{5106EC5F-224E-4834-A794-B7E2EA2CE4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6185" y="5014280"/>
            <a:ext cx="1173480" cy="1173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F4C9A54-74A0-461A-9AA2-4F508354557D}"/>
              </a:ext>
            </a:extLst>
          </p:cNvPr>
          <p:cNvSpPr txBox="1"/>
          <p:nvPr/>
        </p:nvSpPr>
        <p:spPr>
          <a:xfrm>
            <a:off x="694669" y="1631840"/>
            <a:ext cx="106124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ES" sz="18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 mejor opción es el lenguaje de programación C. Ya que el ordenador Raspberry Pi</a:t>
            </a:r>
            <a:r>
              <a:rPr lang="es-E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" sz="18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tiene un entorno de desarrollo exclusivo, se optó por trabajar en Visual Studio </a:t>
            </a:r>
            <a:r>
              <a:rPr lang="es-ES" sz="1800" b="0" i="0" u="none" strike="noStrike" baseline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Code</a:t>
            </a:r>
            <a:r>
              <a:rPr lang="es-ES" sz="18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es-GT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20492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4696E2-9E76-477F-AA99-748DE7BEA0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287" y="700949"/>
            <a:ext cx="4166510" cy="884101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s-GT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Sistema Físico</a:t>
            </a:r>
            <a:endParaRPr lang="es-GT" sz="3600" b="0" i="0" kern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Freeform: Shape 14">
            <a:extLst>
              <a:ext uri="{FF2B5EF4-FFF2-40B4-BE49-F238E27FC236}">
                <a16:creationId xmlns:a16="http://schemas.microsoft.com/office/drawing/2014/main" id="{70151CB7-E7DE-4917-B831-01DF9CE01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270819" y="-63600"/>
            <a:ext cx="6858001" cy="6985200"/>
          </a:xfrm>
          <a:custGeom>
            <a:avLst/>
            <a:gdLst>
              <a:gd name="connsiteX0" fmla="*/ 6858001 w 6858001"/>
              <a:gd name="connsiteY0" fmla="*/ 1177 h 6985200"/>
              <a:gd name="connsiteX1" fmla="*/ 6858001 w 6858001"/>
              <a:gd name="connsiteY1" fmla="*/ 1344715 h 6985200"/>
              <a:gd name="connsiteX2" fmla="*/ 6858000 w 6858001"/>
              <a:gd name="connsiteY2" fmla="*/ 1344715 h 6985200"/>
              <a:gd name="connsiteX3" fmla="*/ 6858000 w 6858001"/>
              <a:gd name="connsiteY3" fmla="*/ 6985200 h 6985200"/>
              <a:gd name="connsiteX4" fmla="*/ 0 w 6858001"/>
              <a:gd name="connsiteY4" fmla="*/ 6985199 h 6985200"/>
              <a:gd name="connsiteX5" fmla="*/ 0 w 6858001"/>
              <a:gd name="connsiteY5" fmla="*/ 886772 h 6985200"/>
              <a:gd name="connsiteX6" fmla="*/ 1 w 6858001"/>
              <a:gd name="connsiteY6" fmla="*/ 886772 h 6985200"/>
              <a:gd name="connsiteX7" fmla="*/ 1 w 6858001"/>
              <a:gd name="connsiteY7" fmla="*/ 0 h 6985200"/>
              <a:gd name="connsiteX8" fmla="*/ 40463 w 6858001"/>
              <a:gd name="connsiteY8" fmla="*/ 5883 h 6985200"/>
              <a:gd name="connsiteX9" fmla="*/ 159107 w 6858001"/>
              <a:gd name="connsiteY9" fmla="*/ 23196 h 6985200"/>
              <a:gd name="connsiteX10" fmla="*/ 245518 w 6858001"/>
              <a:gd name="connsiteY10" fmla="*/ 35299 h 6985200"/>
              <a:gd name="connsiteX11" fmla="*/ 348388 w 6858001"/>
              <a:gd name="connsiteY11" fmla="*/ 48073 h 6985200"/>
              <a:gd name="connsiteX12" fmla="*/ 470460 w 6858001"/>
              <a:gd name="connsiteY12" fmla="*/ 63369 h 6985200"/>
              <a:gd name="connsiteX13" fmla="*/ 605563 w 6858001"/>
              <a:gd name="connsiteY13" fmla="*/ 79506 h 6985200"/>
              <a:gd name="connsiteX14" fmla="*/ 757810 w 6858001"/>
              <a:gd name="connsiteY14" fmla="*/ 96483 h 6985200"/>
              <a:gd name="connsiteX15" fmla="*/ 923774 w 6858001"/>
              <a:gd name="connsiteY15" fmla="*/ 114469 h 6985200"/>
              <a:gd name="connsiteX16" fmla="*/ 1104139 w 6858001"/>
              <a:gd name="connsiteY16" fmla="*/ 132454 h 6985200"/>
              <a:gd name="connsiteX17" fmla="*/ 1296163 w 6858001"/>
              <a:gd name="connsiteY17" fmla="*/ 150776 h 6985200"/>
              <a:gd name="connsiteX18" fmla="*/ 1503275 w 6858001"/>
              <a:gd name="connsiteY18" fmla="*/ 167753 h 6985200"/>
              <a:gd name="connsiteX19" fmla="*/ 1719988 w 6858001"/>
              <a:gd name="connsiteY19" fmla="*/ 184058 h 6985200"/>
              <a:gd name="connsiteX20" fmla="*/ 1949045 w 6858001"/>
              <a:gd name="connsiteY20" fmla="*/ 198849 h 6985200"/>
              <a:gd name="connsiteX21" fmla="*/ 2187703 w 6858001"/>
              <a:gd name="connsiteY21" fmla="*/ 212969 h 6985200"/>
              <a:gd name="connsiteX22" fmla="*/ 2436649 w 6858001"/>
              <a:gd name="connsiteY22" fmla="*/ 226248 h 6985200"/>
              <a:gd name="connsiteX23" fmla="*/ 2564208 w 6858001"/>
              <a:gd name="connsiteY23" fmla="*/ 230955 h 6985200"/>
              <a:gd name="connsiteX24" fmla="*/ 2694509 w 6858001"/>
              <a:gd name="connsiteY24" fmla="*/ 236165 h 6985200"/>
              <a:gd name="connsiteX25" fmla="*/ 2826869 w 6858001"/>
              <a:gd name="connsiteY25" fmla="*/ 241040 h 6985200"/>
              <a:gd name="connsiteX26" fmla="*/ 2959914 w 6858001"/>
              <a:gd name="connsiteY26" fmla="*/ 244234 h 6985200"/>
              <a:gd name="connsiteX27" fmla="*/ 3095702 w 6858001"/>
              <a:gd name="connsiteY27" fmla="*/ 247091 h 6985200"/>
              <a:gd name="connsiteX28" fmla="*/ 3232862 w 6858001"/>
              <a:gd name="connsiteY28" fmla="*/ 250117 h 6985200"/>
              <a:gd name="connsiteX29" fmla="*/ 3372766 w 6858001"/>
              <a:gd name="connsiteY29" fmla="*/ 252134 h 6985200"/>
              <a:gd name="connsiteX30" fmla="*/ 3514040 w 6858001"/>
              <a:gd name="connsiteY30" fmla="*/ 252134 h 6985200"/>
              <a:gd name="connsiteX31" fmla="*/ 3656686 w 6858001"/>
              <a:gd name="connsiteY31" fmla="*/ 253142 h 6985200"/>
              <a:gd name="connsiteX32" fmla="*/ 3800705 w 6858001"/>
              <a:gd name="connsiteY32" fmla="*/ 252134 h 6985200"/>
              <a:gd name="connsiteX33" fmla="*/ 3946780 w 6858001"/>
              <a:gd name="connsiteY33" fmla="*/ 250117 h 6985200"/>
              <a:gd name="connsiteX34" fmla="*/ 4092856 w 6858001"/>
              <a:gd name="connsiteY34" fmla="*/ 248268 h 6985200"/>
              <a:gd name="connsiteX35" fmla="*/ 4240988 w 6858001"/>
              <a:gd name="connsiteY35" fmla="*/ 244234 h 6985200"/>
              <a:gd name="connsiteX36" fmla="*/ 4390492 w 6858001"/>
              <a:gd name="connsiteY36" fmla="*/ 240032 h 6985200"/>
              <a:gd name="connsiteX37" fmla="*/ 4539997 w 6858001"/>
              <a:gd name="connsiteY37" fmla="*/ 235157 h 6985200"/>
              <a:gd name="connsiteX38" fmla="*/ 4690873 w 6858001"/>
              <a:gd name="connsiteY38" fmla="*/ 228266 h 6985200"/>
              <a:gd name="connsiteX39" fmla="*/ 4843120 w 6858001"/>
              <a:gd name="connsiteY39" fmla="*/ 220029 h 6985200"/>
              <a:gd name="connsiteX40" fmla="*/ 4996054 w 6858001"/>
              <a:gd name="connsiteY40" fmla="*/ 212129 h 6985200"/>
              <a:gd name="connsiteX41" fmla="*/ 5148987 w 6858001"/>
              <a:gd name="connsiteY41" fmla="*/ 202044 h 6985200"/>
              <a:gd name="connsiteX42" fmla="*/ 5303978 w 6858001"/>
              <a:gd name="connsiteY42" fmla="*/ 189941 h 6985200"/>
              <a:gd name="connsiteX43" fmla="*/ 5456911 w 6858001"/>
              <a:gd name="connsiteY43" fmla="*/ 177839 h 6985200"/>
              <a:gd name="connsiteX44" fmla="*/ 5612588 w 6858001"/>
              <a:gd name="connsiteY44" fmla="*/ 163887 h 6985200"/>
              <a:gd name="connsiteX45" fmla="*/ 5768950 w 6858001"/>
              <a:gd name="connsiteY45" fmla="*/ 148591 h 6985200"/>
              <a:gd name="connsiteX46" fmla="*/ 5923255 w 6858001"/>
              <a:gd name="connsiteY46" fmla="*/ 132455 h 6985200"/>
              <a:gd name="connsiteX47" fmla="*/ 6079618 w 6858001"/>
              <a:gd name="connsiteY47" fmla="*/ 113629 h 6985200"/>
              <a:gd name="connsiteX48" fmla="*/ 6235294 w 6858001"/>
              <a:gd name="connsiteY48" fmla="*/ 93458 h 6985200"/>
              <a:gd name="connsiteX49" fmla="*/ 6391657 w 6858001"/>
              <a:gd name="connsiteY49" fmla="*/ 73455 h 6985200"/>
              <a:gd name="connsiteX50" fmla="*/ 6547333 w 6858001"/>
              <a:gd name="connsiteY50" fmla="*/ 50091 h 6985200"/>
              <a:gd name="connsiteX51" fmla="*/ 6702324 w 6858001"/>
              <a:gd name="connsiteY51" fmla="*/ 26222 h 698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6985200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6985200"/>
                </a:lnTo>
                <a:lnTo>
                  <a:pt x="0" y="6985199"/>
                </a:lnTo>
                <a:lnTo>
                  <a:pt x="0" y="886772"/>
                </a:lnTo>
                <a:lnTo>
                  <a:pt x="1" y="886772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A32F76-A2A9-4CB8-AFDB-20F6354E53AD}"/>
              </a:ext>
            </a:extLst>
          </p:cNvPr>
          <p:cNvSpPr txBox="1"/>
          <p:nvPr/>
        </p:nvSpPr>
        <p:spPr>
          <a:xfrm>
            <a:off x="470982" y="1854820"/>
            <a:ext cx="4646948" cy="402528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 algn="just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</a:pPr>
            <a:r>
              <a:rPr lang="es-ES" sz="2400" u="none" strike="noStrike" baseline="0" dirty="0">
                <a:solidFill>
                  <a:srgbClr val="EBEBEB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Tomando en consideración que cada agente representa un robot móvil se toma cada ordenador Raspberry Pi como uno de estos. </a:t>
            </a:r>
          </a:p>
          <a:p>
            <a:pPr algn="just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</a:pPr>
            <a:r>
              <a:rPr lang="es-ES" sz="2400" u="none" strike="noStrike" baseline="0" dirty="0">
                <a:solidFill>
                  <a:srgbClr val="EBEBEB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La combinación de todas las Raspberry Pi, su comunicación entre ellas y su comunicación con la mesa de pruebas forman el conjunto del sistema físico donde se desea implementar y validar el algoritmo PSO.</a:t>
            </a:r>
          </a:p>
          <a:p>
            <a:pPr algn="just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</a:pPr>
            <a:endParaRPr lang="en-US" dirty="0">
              <a:solidFill>
                <a:srgbClr val="EBEBEB"/>
              </a:solidFill>
              <a:latin typeface="+mj-lt"/>
              <a:ea typeface="+mj-ea"/>
              <a:cs typeface="+mj-cs"/>
            </a:endParaRPr>
          </a:p>
          <a:p>
            <a:pPr algn="just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</a:pPr>
            <a:endParaRPr lang="es-GT" dirty="0">
              <a:solidFill>
                <a:srgbClr val="EBEBEB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25992E6-32A4-4248-ABF7-B097FE383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2030" y="547340"/>
            <a:ext cx="3814856" cy="5838023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9446813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Instalación de Raspbian en la Raspberry Pi B+ - pornoHARDWARE.com">
            <a:extLst>
              <a:ext uri="{FF2B5EF4-FFF2-40B4-BE49-F238E27FC236}">
                <a16:creationId xmlns:a16="http://schemas.microsoft.com/office/drawing/2014/main" id="{055F3FE6-22A0-4C2F-B779-B6D49A640C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58" b="7287"/>
          <a:stretch/>
        </p:blipFill>
        <p:spPr bwMode="auto">
          <a:xfrm>
            <a:off x="20" y="313150"/>
            <a:ext cx="1219198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8060355-C2EF-4FB2-9CF8-2DC7AB805C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>
            <a:normAutofit/>
          </a:bodyPr>
          <a:lstStyle/>
          <a:p>
            <a:r>
              <a:rPr lang="es-GT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Resumen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D187C4E-14B9-4504-B200-5127823FA7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D10B89-79B5-4DEA-AF47-80CC11B880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9526588" cy="4195481"/>
          </a:xfrm>
        </p:spPr>
        <p:txBody>
          <a:bodyPr>
            <a:normAutofit/>
          </a:bodyPr>
          <a:lstStyle/>
          <a:p>
            <a:pPr algn="just"/>
            <a:r>
              <a:rPr lang="es-E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 robótica de enjambre emplea patrones de comportamiento colectivo mediante interacciones entre robots y robots con su entorno con el fin de alcanzar objetivos o metas establecidas.</a:t>
            </a:r>
          </a:p>
          <a:p>
            <a:pPr marL="0" indent="0" algn="just">
              <a:buNone/>
            </a:pPr>
            <a:endParaRPr lang="es-E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s-E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En esta tesis se busca implementar y validar este algoritmo en sistemas físicos. Al buscar una implementación física se evalúan distintos tipos de microcontroladores, plataformas, ordenadores, lenguajes de programación y robots móviles  para una correcta migración del algoritmo.</a:t>
            </a:r>
          </a:p>
          <a:p>
            <a:pPr marL="0" indent="0" algn="just">
              <a:buNone/>
            </a:pPr>
            <a:endParaRPr lang="es-ES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s-E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Al no contar con una plataforma móvil operativa se desarrollan distintas técnicas para lograr la validación del algoritmo bajo ambientes controlados.</a:t>
            </a:r>
          </a:p>
        </p:txBody>
      </p:sp>
    </p:spTree>
    <p:extLst>
      <p:ext uri="{BB962C8B-B14F-4D97-AF65-F5344CB8AC3E}">
        <p14:creationId xmlns:p14="http://schemas.microsoft.com/office/powerpoint/2010/main" val="40993077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D3257E-3DA9-4BE9-8DBC-2B9FFC8097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195" y="804672"/>
            <a:ext cx="3691377" cy="5248656"/>
          </a:xfrm>
        </p:spPr>
        <p:txBody>
          <a:bodyPr anchor="ctr">
            <a:normAutofit/>
          </a:bodyPr>
          <a:lstStyle/>
          <a:p>
            <a:pPr algn="ctr"/>
            <a:r>
              <a:rPr lang="es-GT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Implementación en sistemas físicos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695D5E-9267-46BC-B8CB-8BF2F90645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5861" y="804671"/>
            <a:ext cx="6399930" cy="5248657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s-GT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Necesidades:</a:t>
            </a:r>
          </a:p>
          <a:p>
            <a:pPr lvl="1"/>
            <a:r>
              <a:rPr lang="es-ES" sz="2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Obtención de posición y orientación del robo</a:t>
            </a:r>
            <a:r>
              <a:rPr lang="es-GT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</a:p>
          <a:p>
            <a:pPr lvl="1"/>
            <a:r>
              <a:rPr lang="es-GT" sz="2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Actualización</a:t>
            </a:r>
            <a:r>
              <a:rPr lang="en-US" sz="2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del local best y global best</a:t>
            </a:r>
          </a:p>
          <a:p>
            <a:pPr marL="457200" lvl="1" indent="0">
              <a:buNone/>
            </a:pPr>
            <a:endParaRPr lang="es-GT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s-GT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Protocolos de comunicación:</a:t>
            </a:r>
          </a:p>
          <a:p>
            <a:pPr lvl="1"/>
            <a:r>
              <a:rPr lang="es-GT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UDP</a:t>
            </a:r>
          </a:p>
          <a:p>
            <a:pPr lvl="1"/>
            <a:r>
              <a:rPr lang="es-GT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UDP broadcast</a:t>
            </a:r>
          </a:p>
        </p:txBody>
      </p:sp>
    </p:spTree>
    <p:extLst>
      <p:ext uri="{BB962C8B-B14F-4D97-AF65-F5344CB8AC3E}">
        <p14:creationId xmlns:p14="http://schemas.microsoft.com/office/powerpoint/2010/main" val="26509338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9ECDD5C-152A-4CC7-8333-0F367B3A6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F5C92A3-369B-43F3-BDCE-E560B1B0E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AEBE9F1A-B38D-446E-83AE-14B17CE77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15B5014-A7EC-4BA6-9C83-8840CF81D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22C43AB-86D7-420D-8AD7-DC0A15FDD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E3EB826-A471-488F-9E8A-D65528A3C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FB3CEA1-88D9-42FB-88ED-1E9807FE6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62B94B-5FC5-47AF-97EF-97A9450D65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3030280" y="643467"/>
            <a:ext cx="6014532" cy="5571066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9A6C928E-4252-4F33-8C34-E50A12A31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740480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4A4DA-90E9-4FF2-B782-6D4EEE2C58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86717" cy="1003942"/>
          </a:xfrm>
        </p:spPr>
        <p:txBody>
          <a:bodyPr/>
          <a:lstStyle/>
          <a:p>
            <a:r>
              <a:rPr lang="es-GT" sz="3600" b="0" i="0" kern="1200" dirty="0">
                <a:solidFill>
                  <a:srgbClr val="EBEBE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Recepción</a:t>
            </a:r>
            <a:r>
              <a:rPr lang="en-US" sz="3600" b="0" i="0" kern="1200" dirty="0">
                <a:solidFill>
                  <a:srgbClr val="EBEBE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del modulo de </a:t>
            </a:r>
            <a:r>
              <a:rPr lang="es-GT" sz="3600" b="0" i="0" kern="1200" dirty="0">
                <a:solidFill>
                  <a:srgbClr val="EBEBE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visión</a:t>
            </a:r>
            <a:r>
              <a:rPr lang="en-US" sz="3600" b="0" i="0" kern="1200" dirty="0">
                <a:solidFill>
                  <a:srgbClr val="EBEBE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por </a:t>
            </a:r>
            <a:r>
              <a:rPr lang="es-GT" sz="3600" b="0" i="0" kern="1200" dirty="0">
                <a:solidFill>
                  <a:srgbClr val="EBEBE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computadora</a:t>
            </a:r>
            <a:endParaRPr lang="es-GT" sz="3600" dirty="0"/>
          </a:p>
        </p:txBody>
      </p:sp>
      <p:pic>
        <p:nvPicPr>
          <p:cNvPr id="6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CA5630A4-767A-4C62-8E31-DA62D47AC7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12" y="1370405"/>
            <a:ext cx="9486716" cy="5034877"/>
          </a:xfrm>
        </p:spPr>
      </p:pic>
    </p:spTree>
    <p:extLst>
      <p:ext uri="{BB962C8B-B14F-4D97-AF65-F5344CB8AC3E}">
        <p14:creationId xmlns:p14="http://schemas.microsoft.com/office/powerpoint/2010/main" val="37400526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A73A5-38CD-4554-BB99-0988912342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606599" cy="1400530"/>
          </a:xfrm>
        </p:spPr>
        <p:txBody>
          <a:bodyPr/>
          <a:lstStyle/>
          <a:p>
            <a:r>
              <a:rPr lang="es-GT" sz="3600" b="0" i="0" kern="1200" dirty="0">
                <a:solidFill>
                  <a:srgbClr val="EBEBE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Envío</a:t>
            </a:r>
            <a:r>
              <a:rPr lang="es-E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 v</a:t>
            </a:r>
            <a:r>
              <a:rPr lang="es-ES" sz="36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alores numéricos en un formato específico</a:t>
            </a:r>
            <a:endParaRPr lang="es-GT" sz="6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Content Placeholder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97A08E28-E91E-4E4B-8173-D3E947BD4E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271" y="1853248"/>
            <a:ext cx="8955089" cy="4757391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1839048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31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47" name="Picture 33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49" name="Oval 35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0" name="Picture 37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51" name="Picture 39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52" name="Rectangle 41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D67CA421-FA2B-47ED-A101-F8BBEBB297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3F1965-DE8E-446B-8015-02B52A9E65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00279" y="1325880"/>
            <a:ext cx="3633758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just">
              <a:lnSpc>
                <a:spcPct val="90000"/>
              </a:lnSpc>
            </a:pPr>
            <a:r>
              <a:rPr lang="es-GT" sz="3600" b="0" i="0" kern="1200" dirty="0">
                <a:solidFill>
                  <a:srgbClr val="EBEBE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Envío</a:t>
            </a:r>
            <a:r>
              <a:rPr lang="en-US" sz="3600" b="0" i="0" kern="1200" dirty="0">
                <a:solidFill>
                  <a:srgbClr val="EBEBE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y </a:t>
            </a:r>
            <a:r>
              <a:rPr lang="es-GT" sz="3600" b="0" i="0" kern="1200" dirty="0">
                <a:solidFill>
                  <a:srgbClr val="EBEBE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recepción</a:t>
            </a:r>
            <a:r>
              <a:rPr lang="en-US" sz="3600" b="0" i="0" kern="1200" dirty="0">
                <a:solidFill>
                  <a:srgbClr val="EBEBE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s-GT" sz="3600" b="0" i="0" kern="1200" dirty="0">
                <a:solidFill>
                  <a:srgbClr val="EBEBE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información</a:t>
            </a:r>
            <a:r>
              <a:rPr lang="en-US" sz="3600" b="0" i="0" kern="1200" dirty="0">
                <a:solidFill>
                  <a:srgbClr val="EBEBE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entre </a:t>
            </a:r>
            <a:r>
              <a:rPr lang="es-GT" sz="3600" b="0" i="0" kern="1200" dirty="0">
                <a:solidFill>
                  <a:srgbClr val="EBEBE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agentes</a:t>
            </a:r>
            <a:endParaRPr lang="es-GT" sz="3600" b="0" i="0" kern="1200" dirty="0">
              <a:solidFill>
                <a:srgbClr val="EBEBEB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12425D82-CD5E-45A4-9542-70951E59F2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6914" y="639905"/>
            <a:ext cx="6915664" cy="557818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221DB897-A621-4D5F-AC81-91199AC437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AEC05D-1413-41C2-869C-C9B6F36656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5392" y="1676401"/>
            <a:ext cx="6452192" cy="348039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3847627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Picture 40">
            <a:extLst>
              <a:ext uri="{FF2B5EF4-FFF2-40B4-BE49-F238E27FC236}">
                <a16:creationId xmlns:a16="http://schemas.microsoft.com/office/drawing/2014/main" id="{5B89E5C5-A037-45B3-9D37-3658914D4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60" name="Picture 42">
            <a:extLst>
              <a:ext uri="{FF2B5EF4-FFF2-40B4-BE49-F238E27FC236}">
                <a16:creationId xmlns:a16="http://schemas.microsoft.com/office/drawing/2014/main" id="{5ACB93B0-521E-443D-9750-AFCFDDB3E8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61" name="Oval 44">
            <a:extLst>
              <a:ext uri="{FF2B5EF4-FFF2-40B4-BE49-F238E27FC236}">
                <a16:creationId xmlns:a16="http://schemas.microsoft.com/office/drawing/2014/main" id="{DA1DAC79-DDBA-4382-9D43-6E5F685BE5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5878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2" name="Picture 46">
            <a:extLst>
              <a:ext uri="{FF2B5EF4-FFF2-40B4-BE49-F238E27FC236}">
                <a16:creationId xmlns:a16="http://schemas.microsoft.com/office/drawing/2014/main" id="{E0880F10-995F-4F01-A83B-7ECDB7BE79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63" name="Picture 48">
            <a:extLst>
              <a:ext uri="{FF2B5EF4-FFF2-40B4-BE49-F238E27FC236}">
                <a16:creationId xmlns:a16="http://schemas.microsoft.com/office/drawing/2014/main" id="{A2D49266-1F08-40F2-B0E1-1D919DCB57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64" name="Rectangle 50">
            <a:extLst>
              <a:ext uri="{FF2B5EF4-FFF2-40B4-BE49-F238E27FC236}">
                <a16:creationId xmlns:a16="http://schemas.microsoft.com/office/drawing/2014/main" id="{6AACA73D-178F-4CFC-99E3-9F4FCBBDBA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5" name="Rectangle 52">
            <a:extLst>
              <a:ext uri="{FF2B5EF4-FFF2-40B4-BE49-F238E27FC236}">
                <a16:creationId xmlns:a16="http://schemas.microsoft.com/office/drawing/2014/main" id="{D3031615-4E70-4AA1-B27C-F56E25379C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Graphical user interface&#10;&#10;Description automatically generated">
            <a:extLst>
              <a:ext uri="{FF2B5EF4-FFF2-40B4-BE49-F238E27FC236}">
                <a16:creationId xmlns:a16="http://schemas.microsoft.com/office/drawing/2014/main" id="{A3F84667-687D-4FE1-BB33-85D4BE2F4E6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3611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</p:spPr>
      </p:pic>
      <p:sp>
        <p:nvSpPr>
          <p:cNvPr id="66" name="Rectangle 54">
            <a:extLst>
              <a:ext uri="{FF2B5EF4-FFF2-40B4-BE49-F238E27FC236}">
                <a16:creationId xmlns:a16="http://schemas.microsoft.com/office/drawing/2014/main" id="{32386D96-DF72-4275-B766-E00CBBFB0F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2724007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48">
            <a:extLst>
              <a:ext uri="{FF2B5EF4-FFF2-40B4-BE49-F238E27FC236}">
                <a16:creationId xmlns:a16="http://schemas.microsoft.com/office/drawing/2014/main" id="{5B89E5C5-A037-45B3-9D37-3658914D4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5ACB93B0-521E-443D-9750-AFCFDDB3E8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53" name="Oval 52">
            <a:extLst>
              <a:ext uri="{FF2B5EF4-FFF2-40B4-BE49-F238E27FC236}">
                <a16:creationId xmlns:a16="http://schemas.microsoft.com/office/drawing/2014/main" id="{DA1DAC79-DDBA-4382-9D43-6E5F685BE5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5878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E0880F10-995F-4F01-A83B-7ECDB7BE79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A2D49266-1F08-40F2-B0E1-1D919DCB57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59" name="Rectangle 58">
            <a:extLst>
              <a:ext uri="{FF2B5EF4-FFF2-40B4-BE49-F238E27FC236}">
                <a16:creationId xmlns:a16="http://schemas.microsoft.com/office/drawing/2014/main" id="{6AACA73D-178F-4CFC-99E3-9F4FCBBDBA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D3031615-4E70-4AA1-B27C-F56E25379C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71BBB079-A921-4350-BAD1-23293A2C4A3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4063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</p:spPr>
      </p:pic>
      <p:sp>
        <p:nvSpPr>
          <p:cNvPr id="63" name="Rectangle 62">
            <a:extLst>
              <a:ext uri="{FF2B5EF4-FFF2-40B4-BE49-F238E27FC236}">
                <a16:creationId xmlns:a16="http://schemas.microsoft.com/office/drawing/2014/main" id="{32386D96-DF72-4275-B766-E00CBBFB0F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5741445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Picture 4" descr="Números de la bolsa de valores">
            <a:extLst>
              <a:ext uri="{FF2B5EF4-FFF2-40B4-BE49-F238E27FC236}">
                <a16:creationId xmlns:a16="http://schemas.microsoft.com/office/drawing/2014/main" id="{4A23C041-DCFE-4B51-A019-F3D33CD9555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</a:blip>
          <a:srcRect t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2DB9A3-4B02-49A5-B639-49C07060D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1447800"/>
            <a:ext cx="8825658" cy="33295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GT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Resultados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885E190-58DD-42DD-A4A8-401E15C92A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5464186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B9CA7F-A4C5-4B35-BAA5-D42546AE24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880" y="378861"/>
            <a:ext cx="10515600" cy="1469151"/>
          </a:xfrm>
        </p:spPr>
        <p:txBody>
          <a:bodyPr/>
          <a:lstStyle/>
          <a:p>
            <a:r>
              <a:rPr lang="es-GT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Validación de la migración del algoritmo al dispositivo físico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76B5729F-D129-4EE4-8239-EAAD2DD8E5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30864" y="1956995"/>
            <a:ext cx="807899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GT" altLang="en-US" b="1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Tabla 1</a:t>
            </a:r>
            <a:r>
              <a:rPr kumimoji="0" lang="es-GT" altLang="en-US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s-MX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Resultados de la </a:t>
            </a:r>
            <a:r>
              <a:rPr lang="es-GT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función costo </a:t>
            </a:r>
            <a:r>
              <a:rPr lang="es-GT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Sphere</a:t>
            </a:r>
            <a:r>
              <a:rPr lang="es-GT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GT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 una inercia constante</a:t>
            </a:r>
            <a:r>
              <a:rPr lang="es-MX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kumimoji="0" lang="es-GT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kumimoji="0" lang="es-GT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CE9F824-AF88-4FD1-9042-8D17EF8DA1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1941342"/>
              </p:ext>
            </p:extLst>
          </p:nvPr>
        </p:nvGraphicFramePr>
        <p:xfrm>
          <a:off x="2149258" y="2435310"/>
          <a:ext cx="8160603" cy="159954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705089">
                  <a:extLst>
                    <a:ext uri="{9D8B030D-6E8A-4147-A177-3AD203B41FA5}">
                      <a16:colId xmlns:a16="http://schemas.microsoft.com/office/drawing/2014/main" val="415822973"/>
                    </a:ext>
                  </a:extLst>
                </a:gridCol>
                <a:gridCol w="1703994">
                  <a:extLst>
                    <a:ext uri="{9D8B030D-6E8A-4147-A177-3AD203B41FA5}">
                      <a16:colId xmlns:a16="http://schemas.microsoft.com/office/drawing/2014/main" val="1743524782"/>
                    </a:ext>
                  </a:extLst>
                </a:gridCol>
                <a:gridCol w="1605688">
                  <a:extLst>
                    <a:ext uri="{9D8B030D-6E8A-4147-A177-3AD203B41FA5}">
                      <a16:colId xmlns:a16="http://schemas.microsoft.com/office/drawing/2014/main" val="3021313669"/>
                    </a:ext>
                  </a:extLst>
                </a:gridCol>
                <a:gridCol w="1720377">
                  <a:extLst>
                    <a:ext uri="{9D8B030D-6E8A-4147-A177-3AD203B41FA5}">
                      <a16:colId xmlns:a16="http://schemas.microsoft.com/office/drawing/2014/main" val="47951801"/>
                    </a:ext>
                  </a:extLst>
                </a:gridCol>
                <a:gridCol w="1425455">
                  <a:extLst>
                    <a:ext uri="{9D8B030D-6E8A-4147-A177-3AD203B41FA5}">
                      <a16:colId xmlns:a16="http://schemas.microsoft.com/office/drawing/2014/main" val="912518497"/>
                    </a:ext>
                  </a:extLst>
                </a:gridCol>
              </a:tblGrid>
              <a:tr h="319908"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 err="1">
                          <a:effectLst/>
                        </a:rPr>
                        <a:t>Cantidad</a:t>
                      </a:r>
                      <a:r>
                        <a:rPr lang="en-US" sz="1100" u="none" strike="noStrike" dirty="0">
                          <a:effectLst/>
                        </a:rPr>
                        <a:t> de </a:t>
                      </a:r>
                      <a:r>
                        <a:rPr lang="en-US" sz="1100" u="none" strike="noStrike" dirty="0" err="1">
                          <a:effectLst/>
                        </a:rPr>
                        <a:t>Agentes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 err="1">
                          <a:effectLst/>
                        </a:rPr>
                        <a:t>Matlab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 hMerge="1">
                  <a:txBody>
                    <a:bodyPr/>
                    <a:lstStyle/>
                    <a:p>
                      <a:endParaRPr lang="es-GT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Raspberry Pi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 hMerge="1">
                  <a:txBody>
                    <a:bodyPr/>
                    <a:lstStyle/>
                    <a:p>
                      <a:endParaRPr lang="es-G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2278110"/>
                  </a:ext>
                </a:extLst>
              </a:tr>
              <a:tr h="319908">
                <a:tc vMerge="1">
                  <a:txBody>
                    <a:bodyPr/>
                    <a:lstStyle/>
                    <a:p>
                      <a:endParaRPr lang="es-G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X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X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558069585"/>
                  </a:ext>
                </a:extLst>
              </a:tr>
              <a:tr h="31990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0.000005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-0.000011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0.000005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-0.000010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608582616"/>
                  </a:ext>
                </a:extLst>
              </a:tr>
              <a:tr h="31990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50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-0.0000002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0.000000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-0.0000003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0.000000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468544868"/>
                  </a:ext>
                </a:extLst>
              </a:tr>
              <a:tr h="31990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100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0.000001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-0.000001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0.000001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-0.000001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772336453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5E0C7116-DA59-4ED1-B514-24973CC194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3243891"/>
              </p:ext>
            </p:extLst>
          </p:nvPr>
        </p:nvGraphicFramePr>
        <p:xfrm>
          <a:off x="2149257" y="4713690"/>
          <a:ext cx="8160603" cy="159954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705089">
                  <a:extLst>
                    <a:ext uri="{9D8B030D-6E8A-4147-A177-3AD203B41FA5}">
                      <a16:colId xmlns:a16="http://schemas.microsoft.com/office/drawing/2014/main" val="415822973"/>
                    </a:ext>
                  </a:extLst>
                </a:gridCol>
                <a:gridCol w="1703994">
                  <a:extLst>
                    <a:ext uri="{9D8B030D-6E8A-4147-A177-3AD203B41FA5}">
                      <a16:colId xmlns:a16="http://schemas.microsoft.com/office/drawing/2014/main" val="1743524782"/>
                    </a:ext>
                  </a:extLst>
                </a:gridCol>
                <a:gridCol w="1605688">
                  <a:extLst>
                    <a:ext uri="{9D8B030D-6E8A-4147-A177-3AD203B41FA5}">
                      <a16:colId xmlns:a16="http://schemas.microsoft.com/office/drawing/2014/main" val="3021313669"/>
                    </a:ext>
                  </a:extLst>
                </a:gridCol>
                <a:gridCol w="1720377">
                  <a:extLst>
                    <a:ext uri="{9D8B030D-6E8A-4147-A177-3AD203B41FA5}">
                      <a16:colId xmlns:a16="http://schemas.microsoft.com/office/drawing/2014/main" val="47951801"/>
                    </a:ext>
                  </a:extLst>
                </a:gridCol>
                <a:gridCol w="1425455">
                  <a:extLst>
                    <a:ext uri="{9D8B030D-6E8A-4147-A177-3AD203B41FA5}">
                      <a16:colId xmlns:a16="http://schemas.microsoft.com/office/drawing/2014/main" val="912518497"/>
                    </a:ext>
                  </a:extLst>
                </a:gridCol>
              </a:tblGrid>
              <a:tr h="319908"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 err="1">
                          <a:effectLst/>
                        </a:rPr>
                        <a:t>Cantidad</a:t>
                      </a:r>
                      <a:r>
                        <a:rPr lang="en-US" sz="1100" u="none" strike="noStrike" dirty="0">
                          <a:effectLst/>
                        </a:rPr>
                        <a:t> de </a:t>
                      </a:r>
                      <a:r>
                        <a:rPr lang="en-US" sz="1100" u="none" strike="noStrike" dirty="0" err="1">
                          <a:effectLst/>
                        </a:rPr>
                        <a:t>Agentes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 err="1">
                          <a:effectLst/>
                        </a:rPr>
                        <a:t>Matlab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 hMerge="1">
                  <a:txBody>
                    <a:bodyPr/>
                    <a:lstStyle/>
                    <a:p>
                      <a:endParaRPr lang="es-GT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Raspberry Pi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 hMerge="1">
                  <a:txBody>
                    <a:bodyPr/>
                    <a:lstStyle/>
                    <a:p>
                      <a:endParaRPr lang="es-G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2278110"/>
                  </a:ext>
                </a:extLst>
              </a:tr>
              <a:tr h="319908">
                <a:tc vMerge="1">
                  <a:txBody>
                    <a:bodyPr/>
                    <a:lstStyle/>
                    <a:p>
                      <a:endParaRPr lang="es-G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X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X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558069585"/>
                  </a:ext>
                </a:extLst>
              </a:tr>
              <a:tr h="31990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0.0000000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0.0000000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0.0000000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0.0000000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608582616"/>
                  </a:ext>
                </a:extLst>
              </a:tr>
              <a:tr h="31990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50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u="none" strike="noStrike" dirty="0">
                          <a:effectLst/>
                        </a:rPr>
                        <a:t>0.0000000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0.0000000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0.0000000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0.0000000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468544868"/>
                  </a:ext>
                </a:extLst>
              </a:tr>
              <a:tr h="31990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100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0.0000000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0.0000000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0.0000000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0.0000000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772336453"/>
                  </a:ext>
                </a:extLst>
              </a:tr>
            </a:tbl>
          </a:graphicData>
        </a:graphic>
      </p:graphicFrame>
      <p:sp>
        <p:nvSpPr>
          <p:cNvPr id="12" name="Rectangle 2">
            <a:extLst>
              <a:ext uri="{FF2B5EF4-FFF2-40B4-BE49-F238E27FC236}">
                <a16:creationId xmlns:a16="http://schemas.microsoft.com/office/drawing/2014/main" id="{808B95EB-1C13-4845-9AAC-99C3B64882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90059" y="4322218"/>
            <a:ext cx="807899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GT" altLang="en-US" b="1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Tabla 2</a:t>
            </a:r>
            <a:r>
              <a:rPr kumimoji="0" lang="es-GT" altLang="en-US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s-MX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Resultados de la </a:t>
            </a:r>
            <a:r>
              <a:rPr lang="es-GT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función costo </a:t>
            </a:r>
            <a:r>
              <a:rPr lang="es-GT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Sphere</a:t>
            </a:r>
            <a:r>
              <a:rPr lang="es-GT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GT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 una </a:t>
            </a:r>
            <a:r>
              <a:rPr lang="es-GT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inercia caótica</a:t>
            </a:r>
            <a:r>
              <a:rPr lang="es-MX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kumimoji="0" lang="es-GT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kumimoji="0" lang="es-GT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55139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B30525F-6FEA-48EF-A446-08294F97DC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192" r="7773" b="2977"/>
          <a:stretch/>
        </p:blipFill>
        <p:spPr>
          <a:xfrm>
            <a:off x="3323443" y="718679"/>
            <a:ext cx="3330772" cy="27994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2D23EB4-E5A4-4B39-A221-6AE4449F6C4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829" r="7137" b="2977"/>
          <a:stretch/>
        </p:blipFill>
        <p:spPr>
          <a:xfrm>
            <a:off x="6906901" y="718678"/>
            <a:ext cx="3330773" cy="27994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444414A-FAE3-450C-BB25-7D8C920D79B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434" r="7378" b="4513"/>
          <a:stretch/>
        </p:blipFill>
        <p:spPr>
          <a:xfrm>
            <a:off x="3323444" y="3703239"/>
            <a:ext cx="3330772" cy="278249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6781E32-B119-43AC-9CDD-6409295D228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443" r="7093" b="4204"/>
          <a:stretch/>
        </p:blipFill>
        <p:spPr>
          <a:xfrm>
            <a:off x="6906901" y="3762758"/>
            <a:ext cx="3330773" cy="278249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9E9D8E1-CE3E-47B0-8256-2522E82B3BF7}"/>
              </a:ext>
            </a:extLst>
          </p:cNvPr>
          <p:cNvSpPr txBox="1"/>
          <p:nvPr/>
        </p:nvSpPr>
        <p:spPr>
          <a:xfrm>
            <a:off x="300650" y="2162964"/>
            <a:ext cx="26457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GT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Posiciones iniciales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31BD566-19CC-4882-87DA-B95CC8330773}"/>
              </a:ext>
            </a:extLst>
          </p:cNvPr>
          <p:cNvSpPr txBox="1"/>
          <p:nvPr/>
        </p:nvSpPr>
        <p:spPr>
          <a:xfrm>
            <a:off x="300650" y="4621114"/>
            <a:ext cx="23917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GT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Posiciones finales</a:t>
            </a:r>
          </a:p>
        </p:txBody>
      </p:sp>
    </p:spTree>
    <p:extLst>
      <p:ext uri="{BB962C8B-B14F-4D97-AF65-F5344CB8AC3E}">
        <p14:creationId xmlns:p14="http://schemas.microsoft.com/office/powerpoint/2010/main" val="18453691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7000"/>
                <a:hueMod val="88000"/>
                <a:satMod val="130000"/>
                <a:lumMod val="124000"/>
              </a:schemeClr>
            </a:gs>
            <a:gs pos="100000">
              <a:schemeClr val="bg2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2">
            <a:extLst>
              <a:ext uri="{FF2B5EF4-FFF2-40B4-BE49-F238E27FC236}">
                <a16:creationId xmlns:a16="http://schemas.microsoft.com/office/drawing/2014/main" id="{91B28F63-CF00-448F-B141-FE33C33B1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22" name="Picture 24">
            <a:extLst>
              <a:ext uri="{FF2B5EF4-FFF2-40B4-BE49-F238E27FC236}">
                <a16:creationId xmlns:a16="http://schemas.microsoft.com/office/drawing/2014/main" id="{2AE609E2-8522-44E4-9077-980E5BCF3E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27" name="Oval 26">
            <a:extLst>
              <a:ext uri="{FF2B5EF4-FFF2-40B4-BE49-F238E27FC236}">
                <a16:creationId xmlns:a16="http://schemas.microsoft.com/office/drawing/2014/main" id="{4FA533C5-33E3-4611-AF9F-72811D8B26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8949AD42-25FD-4C3D-9EEE-B7FEC58099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6AC7D913-60B7-4603-881B-831DA5D3A9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87F0FDC4-AD8C-47D9-9131-623C98ADB0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59EC6FFF-3949-4638-A265-B1515909B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71ADDB-8DF3-4475-B873-1884F15E8A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8694" y="1063416"/>
            <a:ext cx="6034406" cy="481173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s-GT" sz="6600" b="0" i="0" u="none" strike="noStrike" kern="1200" baseline="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Objetivos</a:t>
            </a:r>
            <a:endParaRPr lang="es-GT" sz="6600" b="0" i="0" kern="12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C05BC5F-3118-49D0-B18C-5D9CC922C2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60733" y="0"/>
            <a:ext cx="3215640" cy="68580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A4B1E59-3C8A-453C-B841-6AB3B0CF70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53344" y="0"/>
            <a:ext cx="1438656" cy="6858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281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>
            <a:extLst>
              <a:ext uri="{FF2B5EF4-FFF2-40B4-BE49-F238E27FC236}">
                <a16:creationId xmlns:a16="http://schemas.microsoft.com/office/drawing/2014/main" id="{C895141F-35C3-4BAF-89E2-283B127A9C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6433" y="3598848"/>
            <a:ext cx="7948574" cy="5386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GT" altLang="en-US" b="1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Tabla 4</a:t>
            </a:r>
            <a:r>
              <a:rPr kumimoji="0" lang="es-GT" altLang="en-US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 </a:t>
            </a:r>
            <a:r>
              <a:rPr lang="es-MX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Resultados de la </a:t>
            </a:r>
            <a:r>
              <a:rPr lang="es-GT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función costo </a:t>
            </a:r>
            <a:r>
              <a:rPr lang="es-GT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Himmelblau</a:t>
            </a:r>
            <a:r>
              <a:rPr lang="es-GT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y</a:t>
            </a:r>
            <a:r>
              <a:rPr lang="es-GT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una inercia caótica</a:t>
            </a:r>
            <a:r>
              <a:rPr kumimoji="0" lang="es-GT" altLang="en-US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kumimoji="0" lang="en-US" altLang="en-US" b="0" i="0" u="none" strike="noStrike" cap="none" normalizeH="0" baseline="0" dirty="0">
              <a:ln>
                <a:noFill/>
              </a:ln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9ABC17C-F009-4333-A534-B1D7D2C3BA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8412603"/>
              </p:ext>
            </p:extLst>
          </p:nvPr>
        </p:nvGraphicFramePr>
        <p:xfrm>
          <a:off x="1083568" y="4099373"/>
          <a:ext cx="7752213" cy="16459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938053">
                  <a:extLst>
                    <a:ext uri="{9D8B030D-6E8A-4147-A177-3AD203B41FA5}">
                      <a16:colId xmlns:a16="http://schemas.microsoft.com/office/drawing/2014/main" val="2771401572"/>
                    </a:ext>
                  </a:extLst>
                </a:gridCol>
                <a:gridCol w="1482906">
                  <a:extLst>
                    <a:ext uri="{9D8B030D-6E8A-4147-A177-3AD203B41FA5}">
                      <a16:colId xmlns:a16="http://schemas.microsoft.com/office/drawing/2014/main" val="1316881669"/>
                    </a:ext>
                  </a:extLst>
                </a:gridCol>
                <a:gridCol w="1497587">
                  <a:extLst>
                    <a:ext uri="{9D8B030D-6E8A-4147-A177-3AD203B41FA5}">
                      <a16:colId xmlns:a16="http://schemas.microsoft.com/office/drawing/2014/main" val="1086646956"/>
                    </a:ext>
                  </a:extLst>
                </a:gridCol>
                <a:gridCol w="1365446">
                  <a:extLst>
                    <a:ext uri="{9D8B030D-6E8A-4147-A177-3AD203B41FA5}">
                      <a16:colId xmlns:a16="http://schemas.microsoft.com/office/drawing/2014/main" val="3247823273"/>
                    </a:ext>
                  </a:extLst>
                </a:gridCol>
                <a:gridCol w="1468221">
                  <a:extLst>
                    <a:ext uri="{9D8B030D-6E8A-4147-A177-3AD203B41FA5}">
                      <a16:colId xmlns:a16="http://schemas.microsoft.com/office/drawing/2014/main" val="2924936400"/>
                    </a:ext>
                  </a:extLst>
                </a:gridCol>
              </a:tblGrid>
              <a:tr h="329184"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 err="1">
                          <a:effectLst/>
                        </a:rPr>
                        <a:t>Cantidad</a:t>
                      </a:r>
                      <a:r>
                        <a:rPr lang="en-US" sz="1100" u="none" strike="noStrike" dirty="0">
                          <a:effectLst/>
                        </a:rPr>
                        <a:t> de </a:t>
                      </a:r>
                      <a:r>
                        <a:rPr lang="en-US" sz="1100" u="none" strike="noStrike" dirty="0" err="1">
                          <a:effectLst/>
                        </a:rPr>
                        <a:t>Agentes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Matlab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 hMerge="1">
                  <a:txBody>
                    <a:bodyPr/>
                    <a:lstStyle/>
                    <a:p>
                      <a:endParaRPr lang="es-GT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Raspberry Pi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 hMerge="1">
                  <a:txBody>
                    <a:bodyPr/>
                    <a:lstStyle/>
                    <a:p>
                      <a:endParaRPr lang="es-G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1415012"/>
                  </a:ext>
                </a:extLst>
              </a:tr>
              <a:tr h="329184">
                <a:tc vMerge="1">
                  <a:txBody>
                    <a:bodyPr/>
                    <a:lstStyle/>
                    <a:p>
                      <a:endParaRPr lang="es-G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X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X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037796977"/>
                  </a:ext>
                </a:extLst>
              </a:tr>
              <a:tr h="32918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3.5844283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-1.8481265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3.5844283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-1.8481265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044215169"/>
                  </a:ext>
                </a:extLst>
              </a:tr>
              <a:tr h="32918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50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3.5844283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-1.8481265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3.5844283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-1.8481265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801259256"/>
                  </a:ext>
                </a:extLst>
              </a:tr>
              <a:tr h="32918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100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3.0000000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2.0000000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3.0000000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2.0000000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072194591"/>
                  </a:ext>
                </a:extLst>
              </a:tr>
            </a:tbl>
          </a:graphicData>
        </a:graphic>
      </p:graphicFrame>
      <p:sp>
        <p:nvSpPr>
          <p:cNvPr id="13" name="Rectangle 3">
            <a:extLst>
              <a:ext uri="{FF2B5EF4-FFF2-40B4-BE49-F238E27FC236}">
                <a16:creationId xmlns:a16="http://schemas.microsoft.com/office/drawing/2014/main" id="{82304208-DA46-4978-85B5-1759526FDD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00278" y="821580"/>
            <a:ext cx="815604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GT" altLang="en-US" b="1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Tabla </a:t>
            </a:r>
            <a:r>
              <a:rPr lang="es-GT" altLang="en-US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kumimoji="0" lang="es-GT" altLang="en-US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s-MX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Resultados de la </a:t>
            </a:r>
            <a:r>
              <a:rPr lang="es-GT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función costo </a:t>
            </a:r>
            <a:r>
              <a:rPr lang="es-GT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Himmelblau</a:t>
            </a:r>
            <a:r>
              <a:rPr lang="es-GT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y</a:t>
            </a:r>
            <a:r>
              <a:rPr lang="es-GT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una inercia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constante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4621C8D1-5E1C-4B2D-8EE3-24837ABD8C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2122006"/>
              </p:ext>
            </p:extLst>
          </p:nvPr>
        </p:nvGraphicFramePr>
        <p:xfrm>
          <a:off x="1083568" y="1311112"/>
          <a:ext cx="7752213" cy="16459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938053">
                  <a:extLst>
                    <a:ext uri="{9D8B030D-6E8A-4147-A177-3AD203B41FA5}">
                      <a16:colId xmlns:a16="http://schemas.microsoft.com/office/drawing/2014/main" val="2771401572"/>
                    </a:ext>
                  </a:extLst>
                </a:gridCol>
                <a:gridCol w="1482906">
                  <a:extLst>
                    <a:ext uri="{9D8B030D-6E8A-4147-A177-3AD203B41FA5}">
                      <a16:colId xmlns:a16="http://schemas.microsoft.com/office/drawing/2014/main" val="1316881669"/>
                    </a:ext>
                  </a:extLst>
                </a:gridCol>
                <a:gridCol w="1497587">
                  <a:extLst>
                    <a:ext uri="{9D8B030D-6E8A-4147-A177-3AD203B41FA5}">
                      <a16:colId xmlns:a16="http://schemas.microsoft.com/office/drawing/2014/main" val="1086646956"/>
                    </a:ext>
                  </a:extLst>
                </a:gridCol>
                <a:gridCol w="1365446">
                  <a:extLst>
                    <a:ext uri="{9D8B030D-6E8A-4147-A177-3AD203B41FA5}">
                      <a16:colId xmlns:a16="http://schemas.microsoft.com/office/drawing/2014/main" val="3247823273"/>
                    </a:ext>
                  </a:extLst>
                </a:gridCol>
                <a:gridCol w="1468221">
                  <a:extLst>
                    <a:ext uri="{9D8B030D-6E8A-4147-A177-3AD203B41FA5}">
                      <a16:colId xmlns:a16="http://schemas.microsoft.com/office/drawing/2014/main" val="2924936400"/>
                    </a:ext>
                  </a:extLst>
                </a:gridCol>
              </a:tblGrid>
              <a:tr h="329184"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 err="1">
                          <a:effectLst/>
                        </a:rPr>
                        <a:t>Cantidad</a:t>
                      </a:r>
                      <a:r>
                        <a:rPr lang="en-US" sz="1100" u="none" strike="noStrike" dirty="0">
                          <a:effectLst/>
                        </a:rPr>
                        <a:t> de </a:t>
                      </a:r>
                      <a:r>
                        <a:rPr lang="en-US" sz="1100" u="none" strike="noStrike" dirty="0" err="1">
                          <a:effectLst/>
                        </a:rPr>
                        <a:t>Agentes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Matlab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 hMerge="1">
                  <a:txBody>
                    <a:bodyPr/>
                    <a:lstStyle/>
                    <a:p>
                      <a:endParaRPr lang="es-GT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Raspberry Pi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 hMerge="1">
                  <a:txBody>
                    <a:bodyPr/>
                    <a:lstStyle/>
                    <a:p>
                      <a:endParaRPr lang="es-G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1415012"/>
                  </a:ext>
                </a:extLst>
              </a:tr>
              <a:tr h="329184">
                <a:tc vMerge="1">
                  <a:txBody>
                    <a:bodyPr/>
                    <a:lstStyle/>
                    <a:p>
                      <a:endParaRPr lang="es-G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X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X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037796977"/>
                  </a:ext>
                </a:extLst>
              </a:tr>
              <a:tr h="32918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3.5844035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-1.8483289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3.5844108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-1.8481610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044215169"/>
                  </a:ext>
                </a:extLst>
              </a:tr>
              <a:tr h="32918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50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3.5844285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-1.8481208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3.5844281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-1.8481326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801259256"/>
                  </a:ext>
                </a:extLst>
              </a:tr>
              <a:tr h="32918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100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2.9999993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2.0000023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2.9999998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1.9999994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072194591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A815702B-A5EA-4DA5-89F4-C2A5EFB084F9}"/>
              </a:ext>
            </a:extLst>
          </p:cNvPr>
          <p:cNvSpPr txBox="1"/>
          <p:nvPr/>
        </p:nvSpPr>
        <p:spPr>
          <a:xfrm>
            <a:off x="9143944" y="2134072"/>
            <a:ext cx="27940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GT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Objetivo especifico 2</a:t>
            </a:r>
          </a:p>
        </p:txBody>
      </p:sp>
      <p:pic>
        <p:nvPicPr>
          <p:cNvPr id="17" name="Picture 2" descr="Vale Cheque Que Hacer - Gráficos vectoriales gratis en Pixabay">
            <a:extLst>
              <a:ext uri="{FF2B5EF4-FFF2-40B4-BE49-F238E27FC236}">
                <a16:creationId xmlns:a16="http://schemas.microsoft.com/office/drawing/2014/main" id="{1DB0CA05-EE37-47EC-9EBF-E1B1592CDA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4232" y="2704374"/>
            <a:ext cx="1173480" cy="1173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02489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2A8E4D9-78C6-4082-B22A-09A4B550F7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791" r="7425" b="2686"/>
          <a:stretch/>
        </p:blipFill>
        <p:spPr>
          <a:xfrm>
            <a:off x="3346437" y="342054"/>
            <a:ext cx="3281064" cy="28066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84B6049-F02B-4900-947A-093A7255D23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333" r="7604" b="3564"/>
          <a:stretch/>
        </p:blipFill>
        <p:spPr>
          <a:xfrm>
            <a:off x="3346437" y="3428999"/>
            <a:ext cx="3281064" cy="28390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C7FA946-B258-4509-96DC-2C0A802BB57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657" r="7325" b="3737"/>
          <a:stretch/>
        </p:blipFill>
        <p:spPr>
          <a:xfrm>
            <a:off x="6786290" y="342054"/>
            <a:ext cx="3365117" cy="280666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0815145-AA79-42E8-9224-8A2925E18024}"/>
              </a:ext>
            </a:extLst>
          </p:cNvPr>
          <p:cNvSpPr txBox="1"/>
          <p:nvPr/>
        </p:nvSpPr>
        <p:spPr>
          <a:xfrm>
            <a:off x="374458" y="1371564"/>
            <a:ext cx="26804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GT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Posiciones iniciales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4B2F1E-9F1B-4036-8123-03430B970524}"/>
              </a:ext>
            </a:extLst>
          </p:cNvPr>
          <p:cNvSpPr txBox="1"/>
          <p:nvPr/>
        </p:nvSpPr>
        <p:spPr>
          <a:xfrm>
            <a:off x="374458" y="4531080"/>
            <a:ext cx="25501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GT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Posiciones finales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7263A84-2266-48E1-BA34-4733939F83E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026" r="7082" b="4319"/>
          <a:stretch/>
        </p:blipFill>
        <p:spPr>
          <a:xfrm>
            <a:off x="6786290" y="3428999"/>
            <a:ext cx="3365117" cy="2793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6404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F466F8-F613-4B00-9E69-90FD2B1A70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566" y="361712"/>
            <a:ext cx="10515600" cy="1072080"/>
          </a:xfrm>
        </p:spPr>
        <p:txBody>
          <a:bodyPr/>
          <a:lstStyle/>
          <a:p>
            <a:r>
              <a:rPr lang="es-GT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Combinación de ambos hilos</a:t>
            </a:r>
          </a:p>
        </p:txBody>
      </p:sp>
      <p:pic>
        <p:nvPicPr>
          <p:cNvPr id="5" name="Content Placeholder 4" descr="Graphical user interface&#10;&#10;Description automatically generated">
            <a:extLst>
              <a:ext uri="{FF2B5EF4-FFF2-40B4-BE49-F238E27FC236}">
                <a16:creationId xmlns:a16="http://schemas.microsoft.com/office/drawing/2014/main" id="{F7FCC338-5AED-4835-A141-330E62EFBD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566" y="1307805"/>
            <a:ext cx="9756990" cy="5188483"/>
          </a:xfrm>
        </p:spPr>
      </p:pic>
    </p:spTree>
    <p:extLst>
      <p:ext uri="{BB962C8B-B14F-4D97-AF65-F5344CB8AC3E}">
        <p14:creationId xmlns:p14="http://schemas.microsoft.com/office/powerpoint/2010/main" val="11640952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FC6A0001-2277-4C1A-B62D-58B3C6BD3C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333" y="962797"/>
            <a:ext cx="8507467" cy="493240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28922AB-0260-45B5-814E-C28DC519A7E2}"/>
              </a:ext>
            </a:extLst>
          </p:cNvPr>
          <p:cNvSpPr txBox="1"/>
          <p:nvPr/>
        </p:nvSpPr>
        <p:spPr>
          <a:xfrm>
            <a:off x="9204002" y="1512212"/>
            <a:ext cx="27940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GT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Objetivo especifico 3</a:t>
            </a:r>
          </a:p>
        </p:txBody>
      </p:sp>
      <p:pic>
        <p:nvPicPr>
          <p:cNvPr id="1026" name="Picture 2" descr="Vale Cheque Que Hacer - Gráficos vectoriales gratis en Pixabay">
            <a:extLst>
              <a:ext uri="{FF2B5EF4-FFF2-40B4-BE49-F238E27FC236}">
                <a16:creationId xmlns:a16="http://schemas.microsoft.com/office/drawing/2014/main" id="{E8B79487-1475-4FEC-A38C-C3E33D9499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4290" y="2100877"/>
            <a:ext cx="1173480" cy="1173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56374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33B32D-F2AC-4D7F-AB03-741D1DE2D4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9"/>
            <a:ext cx="9404723" cy="950780"/>
          </a:xfrm>
        </p:spPr>
        <p:txBody>
          <a:bodyPr>
            <a:normAutofit/>
          </a:bodyPr>
          <a:lstStyle/>
          <a:p>
            <a:r>
              <a:rPr lang="es-GT" sz="4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s-GT" sz="44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ruebas</a:t>
            </a:r>
            <a:r>
              <a:rPr lang="en-US" sz="44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s-GT" sz="44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validación</a:t>
            </a:r>
            <a:r>
              <a:rPr lang="en-US" sz="44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del </a:t>
            </a:r>
            <a:r>
              <a:rPr lang="es-GT" sz="44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algoritmo</a:t>
            </a:r>
            <a:r>
              <a:rPr lang="en-US" sz="44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PSO</a:t>
            </a:r>
            <a:endParaRPr lang="es-GT" sz="4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F2B3FE-B5B3-4A88-8C0D-9E041BAAA2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6781"/>
            <a:ext cx="10676860" cy="4671149"/>
          </a:xfrm>
        </p:spPr>
        <p:txBody>
          <a:bodyPr>
            <a:normAutofit lnSpcReduction="10000"/>
          </a:bodyPr>
          <a:lstStyle/>
          <a:p>
            <a:pPr marL="0" indent="0" algn="just">
              <a:buNone/>
            </a:pPr>
            <a:r>
              <a:rPr lang="es-GT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Ambientes Controlados: </a:t>
            </a:r>
          </a:p>
          <a:p>
            <a:pPr lvl="1" algn="just"/>
            <a:r>
              <a:rPr lang="es-G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Comparación directa con los resultados obtenidos en fases previas.</a:t>
            </a:r>
          </a:p>
          <a:p>
            <a:pPr marL="1257300" lvl="2" indent="-342900" algn="just">
              <a:buFont typeface="+mj-lt"/>
              <a:buAutoNum type="arabicPeriod"/>
            </a:pPr>
            <a:r>
              <a:rPr lang="es-G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Prueba 1: </a:t>
            </a:r>
            <a:r>
              <a:rPr lang="es-E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controlador PID, la función costo </a:t>
            </a:r>
            <a:r>
              <a:rPr lang="es-ES" sz="20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Shpere</a:t>
            </a:r>
            <a:r>
              <a:rPr lang="es-E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y una inercia exponencial.</a:t>
            </a:r>
            <a:endParaRPr lang="es-GT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57300" lvl="2" indent="-342900" algn="just">
              <a:buFont typeface="+mj-lt"/>
              <a:buAutoNum type="arabicPeriod"/>
            </a:pPr>
            <a:r>
              <a:rPr lang="es-G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Prueba 2: </a:t>
            </a:r>
            <a:r>
              <a:rPr lang="es-E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controlador LQR, la función costo </a:t>
            </a:r>
            <a:r>
              <a:rPr lang="es-ES" sz="20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Himmelblau</a:t>
            </a:r>
            <a:r>
              <a:rPr lang="es-E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y una inercia linear </a:t>
            </a:r>
          </a:p>
          <a:p>
            <a:pPr marL="1257300" lvl="2" indent="-342900" algn="just">
              <a:buFont typeface="+mj-lt"/>
              <a:buAutoNum type="arabicPeriod"/>
            </a:pPr>
            <a:r>
              <a:rPr lang="es-G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Prueba 3: </a:t>
            </a:r>
            <a:r>
              <a:rPr lang="es-E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controlador LQI , la función costo </a:t>
            </a:r>
            <a:r>
              <a:rPr lang="es-ES" sz="20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Rosenbrock</a:t>
            </a:r>
            <a:r>
              <a:rPr lang="es-E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y una inercia constante.</a:t>
            </a:r>
            <a:endParaRPr lang="es-GT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57300" lvl="2" indent="-342900" algn="just">
              <a:buFont typeface="+mj-lt"/>
              <a:buAutoNum type="arabicPeriod"/>
            </a:pPr>
            <a:r>
              <a:rPr lang="es-G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Prueba 4: </a:t>
            </a:r>
            <a:r>
              <a:rPr lang="es-E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controlador de pose de </a:t>
            </a:r>
            <a:r>
              <a:rPr lang="es-ES" sz="20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Lyapunov</a:t>
            </a:r>
            <a:r>
              <a:rPr lang="es-E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la función costo </a:t>
            </a:r>
            <a:r>
              <a:rPr lang="es-ES" sz="20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Shperey</a:t>
            </a:r>
            <a:r>
              <a:rPr lang="es-E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una inercia caótica.</a:t>
            </a:r>
            <a:endParaRPr lang="es-GT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57300" lvl="2" indent="-342900" algn="just">
              <a:buFont typeface="+mj-lt"/>
              <a:buAutoNum type="arabicPeriod"/>
            </a:pPr>
            <a:r>
              <a:rPr lang="es-G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Prueba 5: </a:t>
            </a:r>
            <a:r>
              <a:rPr lang="es-E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controlador de pose, la función costo </a:t>
            </a:r>
            <a:r>
              <a:rPr lang="es-ES" sz="20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Rosenbrock</a:t>
            </a:r>
            <a:r>
              <a:rPr lang="es-E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y una inercia </a:t>
            </a:r>
            <a:r>
              <a:rPr lang="es-ES" sz="20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random</a:t>
            </a:r>
            <a:r>
              <a:rPr lang="es-E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s-GT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 algn="just"/>
            <a:endParaRPr lang="es-GT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/>
            <a:r>
              <a:rPr lang="es-G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Mesa de pruebas de la UVG. </a:t>
            </a:r>
          </a:p>
          <a:p>
            <a:pPr marL="1257300" lvl="2" indent="-342900" algn="just">
              <a:buFont typeface="+mj-lt"/>
              <a:buAutoNum type="arabicPeriod"/>
            </a:pPr>
            <a:r>
              <a:rPr lang="es-G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Prueba 1: controlador PID, función costo </a:t>
            </a:r>
            <a:r>
              <a:rPr lang="es-GT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Shpere</a:t>
            </a:r>
            <a:r>
              <a:rPr lang="es-G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 una inercia exponencial</a:t>
            </a:r>
          </a:p>
          <a:p>
            <a:pPr marL="1257300" lvl="2" indent="-342900" algn="just">
              <a:buFont typeface="+mj-lt"/>
              <a:buAutoNum type="arabicPeriod"/>
            </a:pPr>
            <a:r>
              <a:rPr lang="es-G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Prueba 2: controlador de pose de </a:t>
            </a:r>
            <a:r>
              <a:rPr lang="es-GT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Lyaounov</a:t>
            </a:r>
            <a:r>
              <a:rPr lang="es-G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función costo </a:t>
            </a:r>
            <a:r>
              <a:rPr lang="es-GT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Shpere</a:t>
            </a:r>
            <a:r>
              <a:rPr lang="es-G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 una inercia exponencial</a:t>
            </a:r>
          </a:p>
        </p:txBody>
      </p:sp>
    </p:spTree>
    <p:extLst>
      <p:ext uri="{BB962C8B-B14F-4D97-AF65-F5344CB8AC3E}">
        <p14:creationId xmlns:p14="http://schemas.microsoft.com/office/powerpoint/2010/main" val="36366406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">
            <a:extLst>
              <a:ext uri="{FF2B5EF4-FFF2-40B4-BE49-F238E27FC236}">
                <a16:creationId xmlns:a16="http://schemas.microsoft.com/office/drawing/2014/main" id="{010E8EDB-F1EE-4972-BED1-AEA626E019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17844" y="849120"/>
            <a:ext cx="475631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GT" altLang="en-US" b="1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Tabla 5</a:t>
            </a:r>
            <a:r>
              <a:rPr kumimoji="0" lang="es-GT" altLang="en-US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Prueba 5 primeras iteraciones agente 7. </a:t>
            </a:r>
            <a:endParaRPr kumimoji="0" lang="es-GT" altLang="en-US" sz="3200" b="0" i="0" u="none" strike="noStrike" cap="none" normalizeH="0" baseline="0" dirty="0">
              <a:ln>
                <a:noFill/>
              </a:ln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578413A0-E452-467F-8621-6C68B9D93D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9737849"/>
              </p:ext>
            </p:extLst>
          </p:nvPr>
        </p:nvGraphicFramePr>
        <p:xfrm>
          <a:off x="1600199" y="1374065"/>
          <a:ext cx="8650583" cy="205493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118765">
                  <a:extLst>
                    <a:ext uri="{9D8B030D-6E8A-4147-A177-3AD203B41FA5}">
                      <a16:colId xmlns:a16="http://schemas.microsoft.com/office/drawing/2014/main" val="2609952836"/>
                    </a:ext>
                  </a:extLst>
                </a:gridCol>
                <a:gridCol w="1136717">
                  <a:extLst>
                    <a:ext uri="{9D8B030D-6E8A-4147-A177-3AD203B41FA5}">
                      <a16:colId xmlns:a16="http://schemas.microsoft.com/office/drawing/2014/main" val="784436664"/>
                    </a:ext>
                  </a:extLst>
                </a:gridCol>
                <a:gridCol w="1195302">
                  <a:extLst>
                    <a:ext uri="{9D8B030D-6E8A-4147-A177-3AD203B41FA5}">
                      <a16:colId xmlns:a16="http://schemas.microsoft.com/office/drawing/2014/main" val="2876439843"/>
                    </a:ext>
                  </a:extLst>
                </a:gridCol>
                <a:gridCol w="1194357">
                  <a:extLst>
                    <a:ext uri="{9D8B030D-6E8A-4147-A177-3AD203B41FA5}">
                      <a16:colId xmlns:a16="http://schemas.microsoft.com/office/drawing/2014/main" val="574957607"/>
                    </a:ext>
                  </a:extLst>
                </a:gridCol>
                <a:gridCol w="1327589">
                  <a:extLst>
                    <a:ext uri="{9D8B030D-6E8A-4147-A177-3AD203B41FA5}">
                      <a16:colId xmlns:a16="http://schemas.microsoft.com/office/drawing/2014/main" val="30802431"/>
                    </a:ext>
                  </a:extLst>
                </a:gridCol>
                <a:gridCol w="1327589">
                  <a:extLst>
                    <a:ext uri="{9D8B030D-6E8A-4147-A177-3AD203B41FA5}">
                      <a16:colId xmlns:a16="http://schemas.microsoft.com/office/drawing/2014/main" val="1276506194"/>
                    </a:ext>
                  </a:extLst>
                </a:gridCol>
                <a:gridCol w="1350264">
                  <a:extLst>
                    <a:ext uri="{9D8B030D-6E8A-4147-A177-3AD203B41FA5}">
                      <a16:colId xmlns:a16="http://schemas.microsoft.com/office/drawing/2014/main" val="308045559"/>
                    </a:ext>
                  </a:extLst>
                </a:gridCol>
              </a:tblGrid>
              <a:tr h="19775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200">
                          <a:effectLst/>
                        </a:rPr>
                        <a:t>Webots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 hMerge="1">
                  <a:txBody>
                    <a:bodyPr/>
                    <a:lstStyle/>
                    <a:p>
                      <a:endParaRPr lang="es-GT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200">
                          <a:effectLst/>
                        </a:rPr>
                        <a:t>Raspberry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 hMerge="1">
                  <a:txBody>
                    <a:bodyPr/>
                    <a:lstStyle/>
                    <a:p>
                      <a:endParaRPr lang="es-GT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200">
                          <a:effectLst/>
                        </a:rPr>
                        <a:t>% Error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 hMerge="1">
                  <a:txBody>
                    <a:bodyPr/>
                    <a:lstStyle/>
                    <a:p>
                      <a:endParaRPr lang="es-G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6087713"/>
                  </a:ext>
                </a:extLst>
              </a:tr>
              <a:tr h="197759">
                <a:tc gridSpan="7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200">
                          <a:effectLst/>
                        </a:rPr>
                        <a:t>Nuevas </a:t>
                      </a:r>
                      <a:r>
                        <a:rPr lang="es-GT" sz="1200">
                          <a:effectLst/>
                        </a:rPr>
                        <a:t>posiciones </a:t>
                      </a:r>
                      <a:r>
                        <a:rPr lang="en-US" sz="1200">
                          <a:effectLst/>
                        </a:rPr>
                        <a:t>(mm)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 hMerge="1">
                  <a:txBody>
                    <a:bodyPr/>
                    <a:lstStyle/>
                    <a:p>
                      <a:endParaRPr lang="es-G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G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G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G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G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G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0768590"/>
                  </a:ext>
                </a:extLst>
              </a:tr>
              <a:tr h="274787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r>
                        <a:rPr lang="es-GT" sz="1200">
                          <a:effectLst/>
                        </a:rPr>
                        <a:t>iteración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200" dirty="0" err="1">
                          <a:effectLst/>
                        </a:rPr>
                        <a:t>X_w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200">
                          <a:effectLst/>
                        </a:rPr>
                        <a:t>Y_w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200">
                          <a:effectLst/>
                        </a:rPr>
                        <a:t>X_r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200">
                          <a:effectLst/>
                        </a:rPr>
                        <a:t>Y_r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200">
                          <a:effectLst/>
                        </a:rPr>
                        <a:t>X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200">
                          <a:effectLst/>
                        </a:rPr>
                        <a:t>Y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454249542"/>
                  </a:ext>
                </a:extLst>
              </a:tr>
              <a:tr h="274835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200">
                          <a:effectLst/>
                        </a:rPr>
                        <a:t>1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200">
                          <a:effectLst/>
                        </a:rPr>
                        <a:t>0.141206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200" dirty="0">
                          <a:effectLst/>
                        </a:rPr>
                        <a:t>0.218473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200" dirty="0">
                          <a:effectLst/>
                        </a:rPr>
                        <a:t>0.14119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200">
                          <a:effectLst/>
                        </a:rPr>
                        <a:t>0.21849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200">
                          <a:effectLst/>
                        </a:rPr>
                        <a:t>0.000%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200">
                          <a:effectLst/>
                        </a:rPr>
                        <a:t>0.000%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604191064"/>
                  </a:ext>
                </a:extLst>
              </a:tr>
              <a:tr h="274835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200">
                          <a:effectLst/>
                        </a:rPr>
                        <a:t>2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200">
                          <a:effectLst/>
                        </a:rPr>
                        <a:t>0.049871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200">
                          <a:effectLst/>
                        </a:rPr>
                        <a:t>0.163887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200" dirty="0">
                          <a:effectLst/>
                        </a:rPr>
                        <a:t>0.021058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200" dirty="0">
                          <a:effectLst/>
                        </a:rPr>
                        <a:t>0.146722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200">
                          <a:effectLst/>
                        </a:rPr>
                        <a:t>0.041%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200">
                          <a:effectLst/>
                        </a:rPr>
                        <a:t>0.025%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463453016"/>
                  </a:ext>
                </a:extLst>
              </a:tr>
              <a:tr h="417480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200">
                          <a:effectLst/>
                        </a:rPr>
                        <a:t>3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200">
                          <a:effectLst/>
                        </a:rPr>
                        <a:t>-0.032152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200">
                          <a:effectLst/>
                        </a:rPr>
                        <a:t>0.11489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200">
                          <a:effectLst/>
                        </a:rPr>
                        <a:t>0.027807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200" dirty="0">
                          <a:effectLst/>
                        </a:rPr>
                        <a:t>0.126922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200">
                          <a:effectLst/>
                        </a:rPr>
                        <a:t>0.086%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200">
                          <a:effectLst/>
                        </a:rPr>
                        <a:t>0.017%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522680584"/>
                  </a:ext>
                </a:extLst>
              </a:tr>
              <a:tr h="417480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200">
                          <a:effectLst/>
                        </a:rPr>
                        <a:t>4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200">
                          <a:effectLst/>
                        </a:rPr>
                        <a:t>-0.013096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200">
                          <a:effectLst/>
                        </a:rPr>
                        <a:t>0.126416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200">
                          <a:effectLst/>
                        </a:rPr>
                        <a:t>0.030789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200">
                          <a:effectLst/>
                        </a:rPr>
                        <a:t>0.109509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200" dirty="0">
                          <a:effectLst/>
                        </a:rPr>
                        <a:t>0.063%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200" dirty="0">
                          <a:effectLst/>
                        </a:rPr>
                        <a:t>0.024%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988006676"/>
                  </a:ext>
                </a:extLst>
              </a:tr>
            </a:tbl>
          </a:graphicData>
        </a:graphic>
      </p:graphicFrame>
      <p:sp>
        <p:nvSpPr>
          <p:cNvPr id="3" name="Rectangle 1">
            <a:extLst>
              <a:ext uri="{FF2B5EF4-FFF2-40B4-BE49-F238E27FC236}">
                <a16:creationId xmlns:a16="http://schemas.microsoft.com/office/drawing/2014/main" id="{2DA9245C-4923-4D56-9A8C-1D3F153BF8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41218" y="1072993"/>
            <a:ext cx="15492151" cy="3296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GT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A51C76-0B7D-4A3B-9D79-48E4B4D7EC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0054" y="3730072"/>
            <a:ext cx="6746015" cy="264532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89705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6AEA0036-6FC5-43B6-B9EE-E77624EEA2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81328" y="732685"/>
            <a:ext cx="496544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GT" altLang="en-US" b="1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Tabla 6</a:t>
            </a:r>
            <a:r>
              <a:rPr kumimoji="0" lang="es-GT" altLang="en-US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Prueba 5 ultimas iteraciones agentes 7. </a:t>
            </a:r>
            <a:endParaRPr kumimoji="0" lang="es-GT" altLang="en-US" sz="3200" b="0" i="0" u="none" strike="noStrike" cap="none" normalizeH="0" baseline="0" dirty="0">
              <a:ln>
                <a:noFill/>
              </a:ln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0A65DBC4-4D6A-4AD1-B7E6-FFF45B98F9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7000" y="341471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GT"/>
          </a:p>
        </p:txBody>
      </p:sp>
      <p:sp>
        <p:nvSpPr>
          <p:cNvPr id="77" name="Rectangle 2">
            <a:extLst>
              <a:ext uri="{FF2B5EF4-FFF2-40B4-BE49-F238E27FC236}">
                <a16:creationId xmlns:a16="http://schemas.microsoft.com/office/drawing/2014/main" id="{ED96778C-FCA8-44C9-83E9-DEC9F2DE80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22451" y="1385815"/>
            <a:ext cx="12611038" cy="6376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GT"/>
          </a:p>
        </p:txBody>
      </p:sp>
      <p:graphicFrame>
        <p:nvGraphicFramePr>
          <p:cNvPr id="78" name="Table 77">
            <a:extLst>
              <a:ext uri="{FF2B5EF4-FFF2-40B4-BE49-F238E27FC236}">
                <a16:creationId xmlns:a16="http://schemas.microsoft.com/office/drawing/2014/main" id="{2761AD95-4AC4-41D6-B58C-0216F61907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5796450"/>
              </p:ext>
            </p:extLst>
          </p:nvPr>
        </p:nvGraphicFramePr>
        <p:xfrm>
          <a:off x="1246390" y="1187919"/>
          <a:ext cx="8685009" cy="203124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123218">
                  <a:extLst>
                    <a:ext uri="{9D8B030D-6E8A-4147-A177-3AD203B41FA5}">
                      <a16:colId xmlns:a16="http://schemas.microsoft.com/office/drawing/2014/main" val="2609952836"/>
                    </a:ext>
                  </a:extLst>
                </a:gridCol>
                <a:gridCol w="1141241">
                  <a:extLst>
                    <a:ext uri="{9D8B030D-6E8A-4147-A177-3AD203B41FA5}">
                      <a16:colId xmlns:a16="http://schemas.microsoft.com/office/drawing/2014/main" val="784436664"/>
                    </a:ext>
                  </a:extLst>
                </a:gridCol>
                <a:gridCol w="1200058">
                  <a:extLst>
                    <a:ext uri="{9D8B030D-6E8A-4147-A177-3AD203B41FA5}">
                      <a16:colId xmlns:a16="http://schemas.microsoft.com/office/drawing/2014/main" val="2876439843"/>
                    </a:ext>
                  </a:extLst>
                </a:gridCol>
                <a:gridCol w="1199110">
                  <a:extLst>
                    <a:ext uri="{9D8B030D-6E8A-4147-A177-3AD203B41FA5}">
                      <a16:colId xmlns:a16="http://schemas.microsoft.com/office/drawing/2014/main" val="574957607"/>
                    </a:ext>
                  </a:extLst>
                </a:gridCol>
                <a:gridCol w="1332872">
                  <a:extLst>
                    <a:ext uri="{9D8B030D-6E8A-4147-A177-3AD203B41FA5}">
                      <a16:colId xmlns:a16="http://schemas.microsoft.com/office/drawing/2014/main" val="30802431"/>
                    </a:ext>
                  </a:extLst>
                </a:gridCol>
                <a:gridCol w="1332872">
                  <a:extLst>
                    <a:ext uri="{9D8B030D-6E8A-4147-A177-3AD203B41FA5}">
                      <a16:colId xmlns:a16="http://schemas.microsoft.com/office/drawing/2014/main" val="1276506194"/>
                    </a:ext>
                  </a:extLst>
                </a:gridCol>
                <a:gridCol w="1355638">
                  <a:extLst>
                    <a:ext uri="{9D8B030D-6E8A-4147-A177-3AD203B41FA5}">
                      <a16:colId xmlns:a16="http://schemas.microsoft.com/office/drawing/2014/main" val="308045559"/>
                    </a:ext>
                  </a:extLst>
                </a:gridCol>
              </a:tblGrid>
              <a:tr h="19547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200">
                          <a:effectLst/>
                        </a:rPr>
                        <a:t>Webots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 hMerge="1">
                  <a:txBody>
                    <a:bodyPr/>
                    <a:lstStyle/>
                    <a:p>
                      <a:endParaRPr lang="es-GT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200">
                          <a:effectLst/>
                        </a:rPr>
                        <a:t>Raspberry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 hMerge="1">
                  <a:txBody>
                    <a:bodyPr/>
                    <a:lstStyle/>
                    <a:p>
                      <a:endParaRPr lang="es-GT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200">
                          <a:effectLst/>
                        </a:rPr>
                        <a:t>% Error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 hMerge="1">
                  <a:txBody>
                    <a:bodyPr/>
                    <a:lstStyle/>
                    <a:p>
                      <a:endParaRPr lang="es-G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6087713"/>
                  </a:ext>
                </a:extLst>
              </a:tr>
              <a:tr h="195479">
                <a:tc gridSpan="7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200">
                          <a:effectLst/>
                        </a:rPr>
                        <a:t>Nuevas </a:t>
                      </a:r>
                      <a:r>
                        <a:rPr lang="es-GT" sz="1200">
                          <a:effectLst/>
                        </a:rPr>
                        <a:t>posiciones </a:t>
                      </a:r>
                      <a:r>
                        <a:rPr lang="en-US" sz="1200">
                          <a:effectLst/>
                        </a:rPr>
                        <a:t>(mm)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 hMerge="1">
                  <a:txBody>
                    <a:bodyPr/>
                    <a:lstStyle/>
                    <a:p>
                      <a:endParaRPr lang="es-G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G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G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G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G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G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0768590"/>
                  </a:ext>
                </a:extLst>
              </a:tr>
              <a:tr h="271619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r>
                        <a:rPr lang="es-GT" sz="1200">
                          <a:effectLst/>
                        </a:rPr>
                        <a:t>iteración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200" dirty="0" err="1">
                          <a:effectLst/>
                        </a:rPr>
                        <a:t>X_w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200">
                          <a:effectLst/>
                        </a:rPr>
                        <a:t>Y_w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200">
                          <a:effectLst/>
                        </a:rPr>
                        <a:t>X_r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200">
                          <a:effectLst/>
                        </a:rPr>
                        <a:t>Y_r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200">
                          <a:effectLst/>
                        </a:rPr>
                        <a:t>X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200">
                          <a:effectLst/>
                        </a:rPr>
                        <a:t>Y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454249542"/>
                  </a:ext>
                </a:extLst>
              </a:tr>
              <a:tr h="271666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2038</a:t>
                      </a: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200" dirty="0">
                          <a:effectLst/>
                        </a:rPr>
                        <a:t>0.37453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200" dirty="0">
                          <a:effectLst/>
                        </a:rPr>
                        <a:t>0.163496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200" dirty="0">
                          <a:effectLst/>
                        </a:rPr>
                        <a:t>0.375238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200" dirty="0">
                          <a:effectLst/>
                        </a:rPr>
                        <a:t>0.163597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200" dirty="0">
                          <a:effectLst/>
                        </a:rPr>
                        <a:t>0.001%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200">
                          <a:effectLst/>
                        </a:rPr>
                        <a:t>0.000%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604191064"/>
                  </a:ext>
                </a:extLst>
              </a:tr>
              <a:tr h="271666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200" dirty="0">
                          <a:effectLst/>
                        </a:rPr>
                        <a:t>2039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200" dirty="0">
                          <a:effectLst/>
                        </a:rPr>
                        <a:t>0.374411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200" dirty="0">
                          <a:effectLst/>
                        </a:rPr>
                        <a:t>0.163480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200" dirty="0">
                          <a:effectLst/>
                        </a:rPr>
                        <a:t>0.374498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200" dirty="0">
                          <a:effectLst/>
                        </a:rPr>
                        <a:t>0.163492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200" dirty="0">
                          <a:effectLst/>
                        </a:rPr>
                        <a:t>0.000%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200" dirty="0">
                          <a:effectLst/>
                        </a:rPr>
                        <a:t>0.000%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463453016"/>
                  </a:ext>
                </a:extLst>
              </a:tr>
              <a:tr h="412667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2040</a:t>
                      </a: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200" dirty="0">
                          <a:effectLst/>
                        </a:rPr>
                        <a:t>0.374280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200" dirty="0">
                          <a:effectLst/>
                        </a:rPr>
                        <a:t>0.163462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200" dirty="0">
                          <a:effectLst/>
                        </a:rPr>
                        <a:t>0.374293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200" dirty="0">
                          <a:effectLst/>
                        </a:rPr>
                        <a:t>0.163463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200" dirty="0">
                          <a:effectLst/>
                        </a:rPr>
                        <a:t>0.000%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200" dirty="0">
                          <a:effectLst/>
                        </a:rPr>
                        <a:t>0.000%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522680584"/>
                  </a:ext>
                </a:extLst>
              </a:tr>
              <a:tr h="412667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2041</a:t>
                      </a: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200" dirty="0">
                          <a:effectLst/>
                        </a:rPr>
                        <a:t>0.374204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200" dirty="0">
                          <a:effectLst/>
                        </a:rPr>
                        <a:t>0.163450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200" dirty="0">
                          <a:effectLst/>
                        </a:rPr>
                        <a:t>0.374241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200" dirty="0">
                          <a:effectLst/>
                        </a:rPr>
                        <a:t>0.163452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200" dirty="0">
                          <a:effectLst/>
                        </a:rPr>
                        <a:t>0.000%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200" dirty="0">
                          <a:effectLst/>
                        </a:rPr>
                        <a:t>0.000%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988006676"/>
                  </a:ext>
                </a:extLst>
              </a:tr>
            </a:tbl>
          </a:graphicData>
        </a:graphic>
      </p:graphicFrame>
      <p:pic>
        <p:nvPicPr>
          <p:cNvPr id="79" name="Picture 78">
            <a:extLst>
              <a:ext uri="{FF2B5EF4-FFF2-40B4-BE49-F238E27FC236}">
                <a16:creationId xmlns:a16="http://schemas.microsoft.com/office/drawing/2014/main" id="{E9F81F73-1190-493D-9EB2-70A0D0A2E4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1950" y="3594678"/>
            <a:ext cx="7018449" cy="262226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1090892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4696E2-9E76-477F-AA99-748DE7BEA0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1" y="629266"/>
            <a:ext cx="4166510" cy="1622321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s-GT" sz="3600" b="0" i="0" kern="1200" dirty="0">
                <a:solidFill>
                  <a:srgbClr val="EBEBE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Montaje</a:t>
            </a:r>
            <a:r>
              <a:rPr lang="en-US" sz="3600" b="0" i="0" kern="1200" dirty="0">
                <a:solidFill>
                  <a:srgbClr val="EBEBE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 la mesa de </a:t>
            </a:r>
            <a:r>
              <a:rPr lang="es-GT" sz="3600" b="0" i="0" kern="1200" dirty="0">
                <a:solidFill>
                  <a:srgbClr val="EBEBE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pruebas</a:t>
            </a:r>
          </a:p>
        </p:txBody>
      </p:sp>
      <p:sp>
        <p:nvSpPr>
          <p:cNvPr id="13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Freeform: Shape 14">
            <a:extLst>
              <a:ext uri="{FF2B5EF4-FFF2-40B4-BE49-F238E27FC236}">
                <a16:creationId xmlns:a16="http://schemas.microsoft.com/office/drawing/2014/main" id="{70151CB7-E7DE-4917-B831-01DF9CE01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270819" y="-63600"/>
            <a:ext cx="6858001" cy="6985200"/>
          </a:xfrm>
          <a:custGeom>
            <a:avLst/>
            <a:gdLst>
              <a:gd name="connsiteX0" fmla="*/ 6858001 w 6858001"/>
              <a:gd name="connsiteY0" fmla="*/ 1177 h 6985200"/>
              <a:gd name="connsiteX1" fmla="*/ 6858001 w 6858001"/>
              <a:gd name="connsiteY1" fmla="*/ 1344715 h 6985200"/>
              <a:gd name="connsiteX2" fmla="*/ 6858000 w 6858001"/>
              <a:gd name="connsiteY2" fmla="*/ 1344715 h 6985200"/>
              <a:gd name="connsiteX3" fmla="*/ 6858000 w 6858001"/>
              <a:gd name="connsiteY3" fmla="*/ 6985200 h 6985200"/>
              <a:gd name="connsiteX4" fmla="*/ 0 w 6858001"/>
              <a:gd name="connsiteY4" fmla="*/ 6985199 h 6985200"/>
              <a:gd name="connsiteX5" fmla="*/ 0 w 6858001"/>
              <a:gd name="connsiteY5" fmla="*/ 886772 h 6985200"/>
              <a:gd name="connsiteX6" fmla="*/ 1 w 6858001"/>
              <a:gd name="connsiteY6" fmla="*/ 886772 h 6985200"/>
              <a:gd name="connsiteX7" fmla="*/ 1 w 6858001"/>
              <a:gd name="connsiteY7" fmla="*/ 0 h 6985200"/>
              <a:gd name="connsiteX8" fmla="*/ 40463 w 6858001"/>
              <a:gd name="connsiteY8" fmla="*/ 5883 h 6985200"/>
              <a:gd name="connsiteX9" fmla="*/ 159107 w 6858001"/>
              <a:gd name="connsiteY9" fmla="*/ 23196 h 6985200"/>
              <a:gd name="connsiteX10" fmla="*/ 245518 w 6858001"/>
              <a:gd name="connsiteY10" fmla="*/ 35299 h 6985200"/>
              <a:gd name="connsiteX11" fmla="*/ 348388 w 6858001"/>
              <a:gd name="connsiteY11" fmla="*/ 48073 h 6985200"/>
              <a:gd name="connsiteX12" fmla="*/ 470460 w 6858001"/>
              <a:gd name="connsiteY12" fmla="*/ 63369 h 6985200"/>
              <a:gd name="connsiteX13" fmla="*/ 605563 w 6858001"/>
              <a:gd name="connsiteY13" fmla="*/ 79506 h 6985200"/>
              <a:gd name="connsiteX14" fmla="*/ 757810 w 6858001"/>
              <a:gd name="connsiteY14" fmla="*/ 96483 h 6985200"/>
              <a:gd name="connsiteX15" fmla="*/ 923774 w 6858001"/>
              <a:gd name="connsiteY15" fmla="*/ 114469 h 6985200"/>
              <a:gd name="connsiteX16" fmla="*/ 1104139 w 6858001"/>
              <a:gd name="connsiteY16" fmla="*/ 132454 h 6985200"/>
              <a:gd name="connsiteX17" fmla="*/ 1296163 w 6858001"/>
              <a:gd name="connsiteY17" fmla="*/ 150776 h 6985200"/>
              <a:gd name="connsiteX18" fmla="*/ 1503275 w 6858001"/>
              <a:gd name="connsiteY18" fmla="*/ 167753 h 6985200"/>
              <a:gd name="connsiteX19" fmla="*/ 1719988 w 6858001"/>
              <a:gd name="connsiteY19" fmla="*/ 184058 h 6985200"/>
              <a:gd name="connsiteX20" fmla="*/ 1949045 w 6858001"/>
              <a:gd name="connsiteY20" fmla="*/ 198849 h 6985200"/>
              <a:gd name="connsiteX21" fmla="*/ 2187703 w 6858001"/>
              <a:gd name="connsiteY21" fmla="*/ 212969 h 6985200"/>
              <a:gd name="connsiteX22" fmla="*/ 2436649 w 6858001"/>
              <a:gd name="connsiteY22" fmla="*/ 226248 h 6985200"/>
              <a:gd name="connsiteX23" fmla="*/ 2564208 w 6858001"/>
              <a:gd name="connsiteY23" fmla="*/ 230955 h 6985200"/>
              <a:gd name="connsiteX24" fmla="*/ 2694509 w 6858001"/>
              <a:gd name="connsiteY24" fmla="*/ 236165 h 6985200"/>
              <a:gd name="connsiteX25" fmla="*/ 2826869 w 6858001"/>
              <a:gd name="connsiteY25" fmla="*/ 241040 h 6985200"/>
              <a:gd name="connsiteX26" fmla="*/ 2959914 w 6858001"/>
              <a:gd name="connsiteY26" fmla="*/ 244234 h 6985200"/>
              <a:gd name="connsiteX27" fmla="*/ 3095702 w 6858001"/>
              <a:gd name="connsiteY27" fmla="*/ 247091 h 6985200"/>
              <a:gd name="connsiteX28" fmla="*/ 3232862 w 6858001"/>
              <a:gd name="connsiteY28" fmla="*/ 250117 h 6985200"/>
              <a:gd name="connsiteX29" fmla="*/ 3372766 w 6858001"/>
              <a:gd name="connsiteY29" fmla="*/ 252134 h 6985200"/>
              <a:gd name="connsiteX30" fmla="*/ 3514040 w 6858001"/>
              <a:gd name="connsiteY30" fmla="*/ 252134 h 6985200"/>
              <a:gd name="connsiteX31" fmla="*/ 3656686 w 6858001"/>
              <a:gd name="connsiteY31" fmla="*/ 253142 h 6985200"/>
              <a:gd name="connsiteX32" fmla="*/ 3800705 w 6858001"/>
              <a:gd name="connsiteY32" fmla="*/ 252134 h 6985200"/>
              <a:gd name="connsiteX33" fmla="*/ 3946780 w 6858001"/>
              <a:gd name="connsiteY33" fmla="*/ 250117 h 6985200"/>
              <a:gd name="connsiteX34" fmla="*/ 4092856 w 6858001"/>
              <a:gd name="connsiteY34" fmla="*/ 248268 h 6985200"/>
              <a:gd name="connsiteX35" fmla="*/ 4240988 w 6858001"/>
              <a:gd name="connsiteY35" fmla="*/ 244234 h 6985200"/>
              <a:gd name="connsiteX36" fmla="*/ 4390492 w 6858001"/>
              <a:gd name="connsiteY36" fmla="*/ 240032 h 6985200"/>
              <a:gd name="connsiteX37" fmla="*/ 4539997 w 6858001"/>
              <a:gd name="connsiteY37" fmla="*/ 235157 h 6985200"/>
              <a:gd name="connsiteX38" fmla="*/ 4690873 w 6858001"/>
              <a:gd name="connsiteY38" fmla="*/ 228266 h 6985200"/>
              <a:gd name="connsiteX39" fmla="*/ 4843120 w 6858001"/>
              <a:gd name="connsiteY39" fmla="*/ 220029 h 6985200"/>
              <a:gd name="connsiteX40" fmla="*/ 4996054 w 6858001"/>
              <a:gd name="connsiteY40" fmla="*/ 212129 h 6985200"/>
              <a:gd name="connsiteX41" fmla="*/ 5148987 w 6858001"/>
              <a:gd name="connsiteY41" fmla="*/ 202044 h 6985200"/>
              <a:gd name="connsiteX42" fmla="*/ 5303978 w 6858001"/>
              <a:gd name="connsiteY42" fmla="*/ 189941 h 6985200"/>
              <a:gd name="connsiteX43" fmla="*/ 5456911 w 6858001"/>
              <a:gd name="connsiteY43" fmla="*/ 177839 h 6985200"/>
              <a:gd name="connsiteX44" fmla="*/ 5612588 w 6858001"/>
              <a:gd name="connsiteY44" fmla="*/ 163887 h 6985200"/>
              <a:gd name="connsiteX45" fmla="*/ 5768950 w 6858001"/>
              <a:gd name="connsiteY45" fmla="*/ 148591 h 6985200"/>
              <a:gd name="connsiteX46" fmla="*/ 5923255 w 6858001"/>
              <a:gd name="connsiteY46" fmla="*/ 132455 h 6985200"/>
              <a:gd name="connsiteX47" fmla="*/ 6079618 w 6858001"/>
              <a:gd name="connsiteY47" fmla="*/ 113629 h 6985200"/>
              <a:gd name="connsiteX48" fmla="*/ 6235294 w 6858001"/>
              <a:gd name="connsiteY48" fmla="*/ 93458 h 6985200"/>
              <a:gd name="connsiteX49" fmla="*/ 6391657 w 6858001"/>
              <a:gd name="connsiteY49" fmla="*/ 73455 h 6985200"/>
              <a:gd name="connsiteX50" fmla="*/ 6547333 w 6858001"/>
              <a:gd name="connsiteY50" fmla="*/ 50091 h 6985200"/>
              <a:gd name="connsiteX51" fmla="*/ 6702324 w 6858001"/>
              <a:gd name="connsiteY51" fmla="*/ 26222 h 698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6985200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6985200"/>
                </a:lnTo>
                <a:lnTo>
                  <a:pt x="0" y="6985199"/>
                </a:lnTo>
                <a:lnTo>
                  <a:pt x="0" y="886772"/>
                </a:lnTo>
                <a:lnTo>
                  <a:pt x="1" y="886772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A32F76-A2A9-4CB8-AFDB-20F6354E53AD}"/>
              </a:ext>
            </a:extLst>
          </p:cNvPr>
          <p:cNvSpPr txBox="1"/>
          <p:nvPr/>
        </p:nvSpPr>
        <p:spPr>
          <a:xfrm>
            <a:off x="648931" y="2223326"/>
            <a:ext cx="4344669" cy="37096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algn="just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</a:pPr>
            <a:r>
              <a:rPr lang="es-GT" sz="2000" u="none" strike="noStrike" baseline="0" dirty="0">
                <a:solidFill>
                  <a:srgbClr val="EBEBEB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Para la segunda validación se usó una mesa de pruebas en combinación con el algoritmo de visión por computadora mencionado anterior mente para obtener las coordenadas y orientación actual de cada agente.</a:t>
            </a:r>
          </a:p>
          <a:p>
            <a:pPr algn="just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</a:pPr>
            <a:endParaRPr lang="es-GT" sz="2000" dirty="0">
              <a:solidFill>
                <a:srgbClr val="EBEBEB"/>
              </a:solidFill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  <a:p>
            <a:pPr algn="just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</a:pPr>
            <a:r>
              <a:rPr lang="es-GT" sz="2000" u="none" strike="noStrike" baseline="0" dirty="0">
                <a:solidFill>
                  <a:srgbClr val="EBEBEB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Dimensiones de la mesa: 1x0.8 m </a:t>
            </a:r>
          </a:p>
          <a:p>
            <a:pPr algn="just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</a:pPr>
            <a:r>
              <a:rPr lang="es-GT" sz="2000" dirty="0">
                <a:solidFill>
                  <a:srgbClr val="EBEBEB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Dimensiones de los marcadores: 5cm</a:t>
            </a:r>
            <a:endParaRPr lang="es-GT" sz="2000" u="none" strike="noStrike" baseline="0" dirty="0">
              <a:solidFill>
                <a:srgbClr val="EBEBEB"/>
              </a:solidFill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  <a:p>
            <a:pPr algn="just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</a:pPr>
            <a:endParaRPr lang="en-US" dirty="0">
              <a:solidFill>
                <a:srgbClr val="EBEBEB"/>
              </a:solidFill>
              <a:latin typeface="+mj-lt"/>
              <a:ea typeface="+mj-ea"/>
              <a:cs typeface="+mj-cs"/>
            </a:endParaRPr>
          </a:p>
          <a:p>
            <a:pPr algn="just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</a:pPr>
            <a:endParaRPr lang="es-GT" dirty="0">
              <a:solidFill>
                <a:srgbClr val="EBEBEB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0AE677-867E-4A50-84A9-80710EB6A0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1835" y="724138"/>
            <a:ext cx="4077983" cy="5409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2247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B9BDD9-E6EA-487E-83D1-FDF4F0A2E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17904"/>
          </a:xfrm>
        </p:spPr>
        <p:txBody>
          <a:bodyPr/>
          <a:lstStyle/>
          <a:p>
            <a:r>
              <a:rPr lang="es-GT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Prueba 1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929977E-4F42-41D1-BBFE-F32862C91B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8843" t="11368" r="9453" b="4050"/>
          <a:stretch/>
        </p:blipFill>
        <p:spPr>
          <a:xfrm>
            <a:off x="1060235" y="2400934"/>
            <a:ext cx="4740392" cy="351241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EAC5F9E-715C-427B-92D8-BC825136A3A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684" t="3549" r="8937" b="10931"/>
          <a:stretch/>
        </p:blipFill>
        <p:spPr>
          <a:xfrm rot="10800000">
            <a:off x="6256022" y="2423793"/>
            <a:ext cx="4730962" cy="351518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06ABFEF-7434-455B-B668-0CC26505A2FD}"/>
              </a:ext>
            </a:extLst>
          </p:cNvPr>
          <p:cNvSpPr txBox="1"/>
          <p:nvPr/>
        </p:nvSpPr>
        <p:spPr>
          <a:xfrm>
            <a:off x="838200" y="1383030"/>
            <a:ext cx="1014878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ES" sz="20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 cero de la mesa se colocó en una de sus esquinas, esta corresponde a la coordenada [0,0] y para reconocerlo es representado por un círculo negro.</a:t>
            </a:r>
          </a:p>
        </p:txBody>
      </p:sp>
    </p:spTree>
    <p:extLst>
      <p:ext uri="{BB962C8B-B14F-4D97-AF65-F5344CB8AC3E}">
        <p14:creationId xmlns:p14="http://schemas.microsoft.com/office/powerpoint/2010/main" val="423487403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text&#10;&#10;Description automatically generated">
            <a:extLst>
              <a:ext uri="{FF2B5EF4-FFF2-40B4-BE49-F238E27FC236}">
                <a16:creationId xmlns:a16="http://schemas.microsoft.com/office/drawing/2014/main" id="{414351A4-CAA9-4762-89B0-5D56BC646C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510" y="1347302"/>
            <a:ext cx="9722790" cy="5157637"/>
          </a:xfr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1ACCBEFC-6A5D-456D-9F5A-FC0555BDEB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4701" y="353061"/>
            <a:ext cx="9105900" cy="1077365"/>
          </a:xfrm>
        </p:spPr>
        <p:txBody>
          <a:bodyPr/>
          <a:lstStyle/>
          <a:p>
            <a:r>
              <a:rPr lang="es-GT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Iteraciones finales</a:t>
            </a:r>
          </a:p>
        </p:txBody>
      </p:sp>
    </p:spTree>
    <p:extLst>
      <p:ext uri="{BB962C8B-B14F-4D97-AF65-F5344CB8AC3E}">
        <p14:creationId xmlns:p14="http://schemas.microsoft.com/office/powerpoint/2010/main" val="8921045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5">
            <a:extLst>
              <a:ext uri="{FF2B5EF4-FFF2-40B4-BE49-F238E27FC236}">
                <a16:creationId xmlns:a16="http://schemas.microsoft.com/office/drawing/2014/main" id="{20331F6A-DA09-422D-8CED-00C0B45858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07C2F65-00C4-451C-8BFA-E765DEC17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60733" y="0"/>
            <a:ext cx="3215640" cy="68580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CD57F9-F5EF-45A8-94FC-9ECF4ED607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5169" y="1447799"/>
            <a:ext cx="2731458" cy="4766734"/>
          </a:xfrm>
        </p:spPr>
        <p:txBody>
          <a:bodyPr anchor="t">
            <a:normAutofit/>
          </a:bodyPr>
          <a:lstStyle/>
          <a:p>
            <a:r>
              <a:rPr lang="es-GT" sz="4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General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0DDF752-B2A6-49DC-B474-8E1F71AFF1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64859" y="0"/>
            <a:ext cx="1438656" cy="6858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DD8040-A438-4502-8B7B-F36EE2CEB7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1447798"/>
            <a:ext cx="6282984" cy="4766735"/>
          </a:xfrm>
        </p:spPr>
        <p:txBody>
          <a:bodyPr anchor="t">
            <a:normAutofit/>
          </a:bodyPr>
          <a:lstStyle/>
          <a:p>
            <a:pPr algn="just"/>
            <a:r>
              <a:rPr lang="es-ES" sz="24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Implementar y validar el algoritmo de robótica de enjambre </a:t>
            </a:r>
            <a:r>
              <a:rPr lang="es-ES" sz="2400" b="0" i="0" u="none" strike="noStrike" baseline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Particle</a:t>
            </a:r>
            <a:r>
              <a:rPr lang="es-ES" sz="24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" sz="2400" b="0" i="0" u="none" strike="noStrike" baseline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Swarm</a:t>
            </a:r>
            <a:r>
              <a:rPr lang="es-ES" sz="24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" sz="2400" b="0" i="0" u="none" strike="noStrike" baseline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Optimization</a:t>
            </a:r>
            <a:r>
              <a:rPr lang="es-E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" sz="24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desarrollado en años anteriores, a nivel de simulación, en sistemas físicos.</a:t>
            </a:r>
          </a:p>
          <a:p>
            <a:endParaRPr lang="es-GT" dirty="0"/>
          </a:p>
        </p:txBody>
      </p:sp>
    </p:spTree>
    <p:extLst>
      <p:ext uri="{BB962C8B-B14F-4D97-AF65-F5344CB8AC3E}">
        <p14:creationId xmlns:p14="http://schemas.microsoft.com/office/powerpoint/2010/main" val="302265793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11BAB-C32A-43C0-BE84-64E6A4E988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9553"/>
            <a:ext cx="9105900" cy="1077365"/>
          </a:xfrm>
        </p:spPr>
        <p:txBody>
          <a:bodyPr/>
          <a:lstStyle/>
          <a:p>
            <a:r>
              <a:rPr lang="es-GT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Prueba 2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227DEC6-5143-40CE-8D36-9191B28DC9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8952" t="3058" r="9266" b="11958"/>
          <a:stretch/>
        </p:blipFill>
        <p:spPr>
          <a:xfrm>
            <a:off x="1066800" y="2568535"/>
            <a:ext cx="4744731" cy="352894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187AF07-3F5C-424C-AB4F-19B91870C33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614" t="3418" r="10331" b="14050"/>
          <a:stretch/>
        </p:blipFill>
        <p:spPr>
          <a:xfrm>
            <a:off x="6192266" y="2568535"/>
            <a:ext cx="4842256" cy="352894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F81EB75-CAB9-4B17-B4DF-70ADAEDEDA37}"/>
              </a:ext>
            </a:extLst>
          </p:cNvPr>
          <p:cNvSpPr txBox="1"/>
          <p:nvPr/>
        </p:nvSpPr>
        <p:spPr>
          <a:xfrm>
            <a:off x="838200" y="1556918"/>
            <a:ext cx="996949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s-ES" sz="20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Para la segunda prueba se movió el cero de la mesa al centro de la misma buscando evitar</a:t>
            </a:r>
          </a:p>
          <a:p>
            <a:pPr algn="l"/>
            <a:r>
              <a:rPr lang="es-ES" sz="20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 problema de la cámara presentado en la prueba 1.</a:t>
            </a:r>
            <a:endParaRPr lang="es-GT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700162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text&#10;&#10;Description automatically generated">
            <a:extLst>
              <a:ext uri="{FF2B5EF4-FFF2-40B4-BE49-F238E27FC236}">
                <a16:creationId xmlns:a16="http://schemas.microsoft.com/office/drawing/2014/main" id="{2E628E65-4DF9-4CA3-A74B-2F30DE5186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1" y="1370473"/>
            <a:ext cx="9601199" cy="5093136"/>
          </a:xfr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EDE709A8-8B18-4BE2-984D-9C1CAE618A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6601" y="394391"/>
            <a:ext cx="9105900" cy="1077365"/>
          </a:xfrm>
        </p:spPr>
        <p:txBody>
          <a:bodyPr/>
          <a:lstStyle/>
          <a:p>
            <a:r>
              <a:rPr lang="es-GT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Iteraciones finales</a:t>
            </a:r>
          </a:p>
        </p:txBody>
      </p:sp>
    </p:spTree>
    <p:extLst>
      <p:ext uri="{BB962C8B-B14F-4D97-AF65-F5344CB8AC3E}">
        <p14:creationId xmlns:p14="http://schemas.microsoft.com/office/powerpoint/2010/main" val="33742731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5A5EA68B-AC19-4E4C-BA7F-76B5DF04FC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306" y="1222744"/>
            <a:ext cx="10758267" cy="5448627"/>
          </a:xfrm>
        </p:spPr>
      </p:pic>
    </p:spTree>
    <p:extLst>
      <p:ext uri="{BB962C8B-B14F-4D97-AF65-F5344CB8AC3E}">
        <p14:creationId xmlns:p14="http://schemas.microsoft.com/office/powerpoint/2010/main" val="175795629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text, jack, projector&#10;&#10;Description automatically generated">
            <a:extLst>
              <a:ext uri="{FF2B5EF4-FFF2-40B4-BE49-F238E27FC236}">
                <a16:creationId xmlns:a16="http://schemas.microsoft.com/office/drawing/2014/main" id="{C9B256DD-74E7-49D4-9CBF-875E00B3A6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93" t="3950" r="9585" b="12159"/>
          <a:stretch/>
        </p:blipFill>
        <p:spPr>
          <a:xfrm>
            <a:off x="1669311" y="520994"/>
            <a:ext cx="8381041" cy="6028661"/>
          </a:xfrm>
        </p:spPr>
      </p:pic>
    </p:spTree>
    <p:extLst>
      <p:ext uri="{BB962C8B-B14F-4D97-AF65-F5344CB8AC3E}">
        <p14:creationId xmlns:p14="http://schemas.microsoft.com/office/powerpoint/2010/main" val="257397761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7000"/>
                <a:hueMod val="88000"/>
                <a:satMod val="130000"/>
                <a:lumMod val="124000"/>
              </a:schemeClr>
            </a:gs>
            <a:gs pos="100000">
              <a:schemeClr val="bg2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2">
            <a:extLst>
              <a:ext uri="{FF2B5EF4-FFF2-40B4-BE49-F238E27FC236}">
                <a16:creationId xmlns:a16="http://schemas.microsoft.com/office/drawing/2014/main" id="{91B28F63-CF00-448F-B141-FE33C33B1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22" name="Picture 24">
            <a:extLst>
              <a:ext uri="{FF2B5EF4-FFF2-40B4-BE49-F238E27FC236}">
                <a16:creationId xmlns:a16="http://schemas.microsoft.com/office/drawing/2014/main" id="{2AE609E2-8522-44E4-9077-980E5BCF3E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27" name="Oval 26">
            <a:extLst>
              <a:ext uri="{FF2B5EF4-FFF2-40B4-BE49-F238E27FC236}">
                <a16:creationId xmlns:a16="http://schemas.microsoft.com/office/drawing/2014/main" id="{4FA533C5-33E3-4611-AF9F-72811D8B26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8949AD42-25FD-4C3D-9EEE-B7FEC58099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6AC7D913-60B7-4603-881B-831DA5D3A9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87F0FDC4-AD8C-47D9-9131-623C98ADB0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59EC6FFF-3949-4638-A265-B1515909B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71ADDB-8DF3-4475-B873-1884F15E8A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8694" y="1063416"/>
            <a:ext cx="6034406" cy="481173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s-GT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Conclusiones</a:t>
            </a:r>
            <a:endParaRPr lang="es-GT" sz="6000" b="0" i="0" kern="12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C05BC5F-3118-49D0-B18C-5D9CC922C2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60733" y="0"/>
            <a:ext cx="3215640" cy="68580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A4B1E59-3C8A-453C-B841-6AB3B0CF70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53344" y="0"/>
            <a:ext cx="1438656" cy="6858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634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278CC7-7B3B-4E37-BF92-040163E1BC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3944" y="659220"/>
            <a:ext cx="9147656" cy="5727404"/>
          </a:xfrm>
        </p:spPr>
        <p:txBody>
          <a:bodyPr/>
          <a:lstStyle/>
          <a:p>
            <a:pPr algn="just"/>
            <a:r>
              <a:rPr lang="es-ES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Según los criterios definidos en esta investigación se concluye que el ordenador Raspberry Pi y el lenguaje de programación tipo C son las mejores alternativas para realizar la implementación del algoritmo PSO en un sistema </a:t>
            </a:r>
            <a:r>
              <a:rPr lang="es-GT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físico.</a:t>
            </a:r>
          </a:p>
          <a:p>
            <a:pPr marL="0" indent="0" algn="just">
              <a:buNone/>
            </a:pPr>
            <a:endParaRPr lang="es-ES" b="0" i="0" u="none" strike="noStrike" baseline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s-ES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 puede validar la correcta migración del algoritmo  PSO </a:t>
            </a:r>
            <a:r>
              <a:rPr lang="es-E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hacia</a:t>
            </a:r>
            <a:r>
              <a:rPr lang="es-ES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ordenador Raspberry Pi</a:t>
            </a:r>
            <a:r>
              <a:rPr lang="es-E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 comprobar distintas combinaciones de funciones costo, tipos de inercia y cantidad de agentes verificando su convergencia en comparación con el PSO  desarrollado </a:t>
            </a:r>
            <a:r>
              <a:rPr lang="es-GT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 fases previas.</a:t>
            </a:r>
          </a:p>
          <a:p>
            <a:pPr marL="0" indent="0" algn="just">
              <a:buNone/>
            </a:pPr>
            <a:endParaRPr lang="es-GT" b="0" i="0" u="none" strike="noStrike" baseline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s-ES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 protocolo de comunicación usado fue adecuado para el correcto intercambio de </a:t>
            </a:r>
            <a:r>
              <a:rPr lang="es-GT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información entre agentes.</a:t>
            </a:r>
          </a:p>
          <a:p>
            <a:pPr algn="just"/>
            <a:endParaRPr lang="es-GT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s-ES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 proceso de ordenar, enviar, recibir y descomponer la información de cada agente es comprobado al verificar la convergencia de todos los agentes a las coordenadas del agente que posee el mejor costo.</a:t>
            </a:r>
          </a:p>
          <a:p>
            <a:pPr algn="just"/>
            <a:endParaRPr lang="es-GT" b="0" i="0" u="none" strike="noStrike" baseline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es-GT" dirty="0"/>
          </a:p>
        </p:txBody>
      </p:sp>
    </p:spTree>
    <p:extLst>
      <p:ext uri="{BB962C8B-B14F-4D97-AF65-F5344CB8AC3E}">
        <p14:creationId xmlns:p14="http://schemas.microsoft.com/office/powerpoint/2010/main" val="181167645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A81DD1-F447-4680-99A0-845F400129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8250" y="776177"/>
            <a:ext cx="9294149" cy="5507665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endParaRPr lang="es-ES" b="0" i="0" u="none" strike="noStrike" baseline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s-ES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 protocolo de comunicación usado entre cada agente con el algoritmo de visión por computadora fue adecuado al comprobar que cada agente únicamente recibe la pose </a:t>
            </a:r>
            <a:r>
              <a:rPr lang="es-GT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 su marcador asociado.</a:t>
            </a:r>
          </a:p>
          <a:p>
            <a:pPr marL="0" indent="0" algn="just">
              <a:buNone/>
            </a:pPr>
            <a:endParaRPr lang="es-ES" b="0" i="0" u="none" strike="noStrike" baseline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s-ES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Los resultados obtenidos de la comparación directa entre </a:t>
            </a:r>
            <a:r>
              <a:rPr lang="es-ES" b="0" i="0" u="none" strike="noStrike" baseline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webots</a:t>
            </a:r>
            <a:r>
              <a:rPr lang="es-ES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 el ordenador Raspberry Pi</a:t>
            </a:r>
            <a:r>
              <a:rPr lang="es-E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 cuanto al cálculo de nuevas posiciones dadas por el PSO son aceptadas en base a los porcentajes de error menores al 1 %, por lo que se obtiene una implementación exitosa del algoritmo PSO en sistemas físicos.</a:t>
            </a:r>
          </a:p>
          <a:p>
            <a:pPr marL="0" indent="0" algn="just">
              <a:buNone/>
            </a:pPr>
            <a:endParaRPr lang="es-ES" b="0" i="0" u="none" strike="noStrike" baseline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s-ES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Los resultados obtenidos en la mesa de pruebas nos indican un correcto movimiento de los agentes colocados sobre la mesa, el algoritmo PSO en sistemas físicos se adapta a las posiciones iniciales de los marcadores y realiza un cálculo de nuevas posiciones que hace sentido de acuerdo con la posición actual de los marcadores.</a:t>
            </a:r>
            <a:endParaRPr lang="es-GT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636566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7000"/>
                <a:hueMod val="88000"/>
                <a:satMod val="130000"/>
                <a:lumMod val="124000"/>
              </a:schemeClr>
            </a:gs>
            <a:gs pos="100000">
              <a:schemeClr val="bg2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2">
            <a:extLst>
              <a:ext uri="{FF2B5EF4-FFF2-40B4-BE49-F238E27FC236}">
                <a16:creationId xmlns:a16="http://schemas.microsoft.com/office/drawing/2014/main" id="{91B28F63-CF00-448F-B141-FE33C33B1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22" name="Picture 24">
            <a:extLst>
              <a:ext uri="{FF2B5EF4-FFF2-40B4-BE49-F238E27FC236}">
                <a16:creationId xmlns:a16="http://schemas.microsoft.com/office/drawing/2014/main" id="{2AE609E2-8522-44E4-9077-980E5BCF3E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27" name="Oval 26">
            <a:extLst>
              <a:ext uri="{FF2B5EF4-FFF2-40B4-BE49-F238E27FC236}">
                <a16:creationId xmlns:a16="http://schemas.microsoft.com/office/drawing/2014/main" id="{4FA533C5-33E3-4611-AF9F-72811D8B26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8949AD42-25FD-4C3D-9EEE-B7FEC58099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6AC7D913-60B7-4603-881B-831DA5D3A9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87F0FDC4-AD8C-47D9-9131-623C98ADB0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59EC6FFF-3949-4638-A265-B1515909B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71ADDB-8DF3-4475-B873-1884F15E8A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8694" y="1063416"/>
            <a:ext cx="6034406" cy="481173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s-GT" sz="6000" b="0" i="0" u="none" strike="noStrike" kern="1200" baseline="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Recomendaciones</a:t>
            </a:r>
            <a:endParaRPr lang="es-GT" sz="6000" b="0" i="0" kern="12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C05BC5F-3118-49D0-B18C-5D9CC922C2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60733" y="0"/>
            <a:ext cx="3215640" cy="68580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A4B1E59-3C8A-453C-B841-6AB3B0CF70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53344" y="0"/>
            <a:ext cx="1438656" cy="6858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388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BE4D76-840B-4885-9739-7B4EB39AAC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130" y="609601"/>
            <a:ext cx="9404723" cy="833822"/>
          </a:xfrm>
        </p:spPr>
        <p:txBody>
          <a:bodyPr/>
          <a:lstStyle/>
          <a:p>
            <a:r>
              <a:rPr lang="es-E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 </a:t>
            </a:r>
            <a:r>
              <a:rPr lang="es-ES" sz="24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base en los resultados obtenidos en esta tesis y para futuros trabajos se recomienda:</a:t>
            </a:r>
            <a:endParaRPr lang="es-GT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254898-1B88-415D-A6B6-349713753E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8252" y="1807534"/>
            <a:ext cx="8946541" cy="4525925"/>
          </a:xfrm>
        </p:spPr>
        <p:txBody>
          <a:bodyPr>
            <a:normAutofit/>
          </a:bodyPr>
          <a:lstStyle/>
          <a:p>
            <a:pPr algn="just"/>
            <a:r>
              <a:rPr lang="es-ES" sz="24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Realizar las mismas pruebas validadas en esta tesis usando la futura plataforma móvil </a:t>
            </a:r>
            <a:r>
              <a:rPr lang="es-GT" sz="24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 lugar de marcadores.</a:t>
            </a:r>
          </a:p>
          <a:p>
            <a:pPr marL="0" indent="0" algn="just">
              <a:buNone/>
            </a:pPr>
            <a:endParaRPr lang="es-GT" sz="2400" b="0" i="0" u="none" strike="noStrike" baseline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s-ES" sz="24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Evaluar la integración de los módulos de comunicación desarrollados por </a:t>
            </a:r>
            <a:r>
              <a:rPr lang="es-ES" sz="2400" b="0" i="0" u="none" strike="noStrike" baseline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Hee</a:t>
            </a:r>
            <a:r>
              <a:rPr lang="es-ES" sz="24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Chan Kim para el intercambio de información entre agentes.</a:t>
            </a:r>
          </a:p>
          <a:p>
            <a:pPr marL="0" indent="0" algn="just">
              <a:buNone/>
            </a:pPr>
            <a:endParaRPr lang="es-ES" sz="2400" b="0" i="0" u="none" strike="noStrike" baseline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s-ES" sz="24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Evaluar la integración del sistema de captura de movimiento que se tiene en el laboratorio de robótica del CIT como otra forma de obtener la pose de los agentes.</a:t>
            </a:r>
            <a:endParaRPr lang="es-GT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930368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C4A20F-D4DE-44B0-9E01-31A6D01E2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998892"/>
          </a:xfrm>
        </p:spPr>
        <p:txBody>
          <a:bodyPr/>
          <a:lstStyle/>
          <a:p>
            <a:r>
              <a:rPr lang="es-GT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Bibliografía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EE18A4-9860-4F11-A507-DEFE2A52D6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1611630"/>
            <a:ext cx="9539288" cy="4636769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s-ES" sz="18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[1]	A. S. A. </a:t>
            </a:r>
            <a:r>
              <a:rPr lang="es-ES" sz="1800" b="0" i="0" u="none" strike="noStrike" baseline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Nadalini</a:t>
            </a:r>
            <a:r>
              <a:rPr lang="es-ES" sz="18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“Algoritmo Modificado de Optimización de Enjambre de Partículas (MPSO),” Tesis de licenciatura, Universidad del Valle de Guatemala, 2019.</a:t>
            </a:r>
          </a:p>
          <a:p>
            <a:pPr marL="0" indent="0" algn="just">
              <a:buNone/>
            </a:pPr>
            <a:r>
              <a:rPr lang="es-GT" sz="18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[2]	</a:t>
            </a:r>
            <a:r>
              <a:rPr lang="es-ES" sz="18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J. P. G. Jordán, “Algoritmos de Visión por Computadora para el Reconocimiento de la Pose de Agentes Empleando Programación Orientada a Objetos y Multihilos,” Tesis de licenciatura, Universidad del Valle de Guatemala, 2020.</a:t>
            </a:r>
          </a:p>
          <a:p>
            <a:pPr marL="0" indent="0" algn="just">
              <a:buNone/>
            </a:pPr>
            <a:r>
              <a:rPr lang="es-ES" sz="18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[3]	</a:t>
            </a:r>
            <a:r>
              <a:rPr lang="en-US" sz="18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R. F. y. C. M. R. </a:t>
            </a:r>
            <a:r>
              <a:rPr lang="en-US" sz="1800" b="0" i="0" u="none" strike="noStrike" baseline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Grandi</a:t>
            </a:r>
            <a:r>
              <a:rPr lang="en-US" sz="18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 Navigation Strategy for Multi-Robot Systems Based on </a:t>
            </a:r>
            <a:r>
              <a:rPr lang="es-GT" sz="1800" b="0" i="0" u="none" strike="noStrike" baseline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Particle</a:t>
            </a:r>
            <a:r>
              <a:rPr lang="es-GT" sz="18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GT" sz="1800" b="0" i="0" u="none" strike="noStrike" baseline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Swarm</a:t>
            </a:r>
            <a:r>
              <a:rPr lang="es-GT" sz="18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GT" sz="1800" b="0" i="0" u="none" strike="noStrike" baseline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Optimization</a:t>
            </a:r>
            <a:r>
              <a:rPr lang="es-GT" sz="18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GT" sz="1800" b="0" i="0" u="none" strike="noStrike" baseline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Techniques</a:t>
            </a:r>
            <a:r>
              <a:rPr lang="es-GT" sz="18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Dubrovnik, </a:t>
            </a:r>
            <a:r>
              <a:rPr lang="es-GT" sz="1800" b="0" i="0" u="none" strike="noStrike" baseline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Croatia</a:t>
            </a:r>
            <a:r>
              <a:rPr lang="es-GT" sz="18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Dubrovnik, 2012.</a:t>
            </a:r>
            <a:endParaRPr lang="es-ES" sz="1800" b="0" i="0" u="none" strike="noStrike" baseline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sz="18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[4]	</a:t>
            </a:r>
            <a:r>
              <a:rPr lang="es-GT" sz="18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C. Duarte </a:t>
            </a:r>
            <a:r>
              <a:rPr lang="es-GT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s-GT" sz="18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C. J. Quiroga, PSO </a:t>
            </a:r>
            <a:r>
              <a:rPr lang="es-GT" sz="1800" b="0" i="0" u="none" strike="noStrike" baseline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algorithm</a:t>
            </a:r>
            <a:r>
              <a:rPr lang="es-GT" sz="18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Ciudad Universitaria, Santander, Colombia: Santander, 2010.</a:t>
            </a:r>
          </a:p>
          <a:p>
            <a:pPr marL="0" indent="0" algn="just">
              <a:buNone/>
            </a:pPr>
            <a:r>
              <a:rPr lang="es-GT" sz="18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[5]</a:t>
            </a:r>
            <a:r>
              <a:rPr lang="es-GT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18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R. Shi Y. y Eberhart, “A modified particle swarm optimizer,”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</a:t>
            </a:r>
            <a:r>
              <a:rPr lang="en-US" sz="18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1998 IEEE International Conference on Evolutionary Computation Proceedings. IEEE World Congress </a:t>
            </a:r>
            <a:r>
              <a:rPr lang="es-GT" sz="1800" b="0" i="0" u="none" strike="noStrike" baseline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on</a:t>
            </a:r>
            <a:r>
              <a:rPr lang="es-GT" sz="18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GT" sz="1800" b="0" i="0" u="none" strike="noStrike" baseline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Computational</a:t>
            </a:r>
            <a:r>
              <a:rPr lang="es-GT" sz="18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GT" sz="1800" b="0" i="0" u="none" strike="noStrike" baseline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Intelligence</a:t>
            </a:r>
            <a:r>
              <a:rPr lang="es-GT" sz="18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(Cat. No.98TH8360), 1998, </a:t>
            </a:r>
            <a:r>
              <a:rPr lang="es-GT" sz="1800" b="0" i="0" u="none" strike="noStrike" baseline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pages</a:t>
            </a:r>
            <a:r>
              <a:rPr lang="es-GT" sz="18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69–73.</a:t>
            </a:r>
          </a:p>
          <a:p>
            <a:pPr marL="0" indent="0" algn="just">
              <a:buNone/>
            </a:pPr>
            <a:r>
              <a:rPr lang="es-GT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[6]	</a:t>
            </a:r>
            <a:r>
              <a:rPr lang="es-ES" sz="18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C. CABALLERO GONZÁLEZ, Programación con lenguajes de </a:t>
            </a:r>
            <a:r>
              <a:rPr lang="es-ES" sz="1800" b="0" i="0" u="none" strike="noStrike" baseline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guión</a:t>
            </a:r>
            <a:r>
              <a:rPr lang="es-ES" sz="18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en páginas web. </a:t>
            </a:r>
            <a:r>
              <a:rPr lang="es-GT" sz="18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S.A.: Ediciones Paraninfo, 2015.</a:t>
            </a:r>
            <a:endParaRPr lang="es-GT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73631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5">
            <a:extLst>
              <a:ext uri="{FF2B5EF4-FFF2-40B4-BE49-F238E27FC236}">
                <a16:creationId xmlns:a16="http://schemas.microsoft.com/office/drawing/2014/main" id="{20331F6A-DA09-422D-8CED-00C0B45858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07C2F65-00C4-451C-8BFA-E765DEC17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60733" y="0"/>
            <a:ext cx="3215640" cy="68580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79A43D-D943-43D8-A4DF-F9C32C33B8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5169" y="1447799"/>
            <a:ext cx="2731458" cy="4766734"/>
          </a:xfrm>
        </p:spPr>
        <p:txBody>
          <a:bodyPr anchor="t">
            <a:normAutofit/>
          </a:bodyPr>
          <a:lstStyle/>
          <a:p>
            <a:r>
              <a:rPr lang="es-GT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Específicos</a:t>
            </a:r>
            <a:r>
              <a:rPr lang="es-GT" sz="3700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0DDF752-B2A6-49DC-B474-8E1F71AFF1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64859" y="0"/>
            <a:ext cx="1438656" cy="6858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D07F6F-8632-4622-A8C4-2198577C3B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4877" y="1333498"/>
            <a:ext cx="6817624" cy="4766735"/>
          </a:xfrm>
        </p:spPr>
        <p:txBody>
          <a:bodyPr anchor="t">
            <a:normAutofit fontScale="85000" lnSpcReduction="20000"/>
          </a:bodyPr>
          <a:lstStyle/>
          <a:p>
            <a:pPr marL="571500" indent="-514350" algn="just">
              <a:buFont typeface="+mj-lt"/>
              <a:buAutoNum type="arabicPeriod"/>
            </a:pPr>
            <a:r>
              <a:rPr lang="es-GT" sz="26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Evaluar distintas opciones de microcontroladores, sistemas embebidos, lenguajes de </a:t>
            </a:r>
            <a:r>
              <a:rPr lang="es-ES" sz="26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programación, entornos de desarrollo y robots móviles, para seleccionar los más adecuados para su uso en aplicaciones de robótica de enjambre, utilizando específicamente </a:t>
            </a:r>
            <a:r>
              <a:rPr lang="es-GT" sz="26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 PSO.</a:t>
            </a:r>
          </a:p>
          <a:p>
            <a:pPr marL="571500" indent="-514350" algn="just">
              <a:buFont typeface="+mj-lt"/>
              <a:buAutoNum type="arabicPeriod"/>
            </a:pPr>
            <a:endParaRPr lang="es-GT" sz="2600" b="0" i="0" u="none" strike="noStrike" baseline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514350" algn="just">
              <a:buFont typeface="+mj-lt"/>
              <a:buAutoNum type="arabicPeriod"/>
            </a:pPr>
            <a:r>
              <a:rPr lang="es-ES" sz="26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Migrar el algoritmo de robótica de enjambre PSO hacia el microcontrolador del sistema </a:t>
            </a:r>
            <a:r>
              <a:rPr lang="es-GT" sz="26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físico seleccionado.</a:t>
            </a:r>
          </a:p>
          <a:p>
            <a:pPr marL="571500" indent="-514350" algn="just">
              <a:buFont typeface="+mj-lt"/>
              <a:buAutoNum type="arabicPeriod"/>
            </a:pPr>
            <a:endParaRPr lang="es-GT" sz="2600" b="0" i="0" u="none" strike="noStrike" baseline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514350" algn="just">
              <a:buFont typeface="+mj-lt"/>
              <a:buAutoNum type="arabicPeriod"/>
            </a:pPr>
            <a:r>
              <a:rPr lang="es-ES" sz="26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Validar la migración del algoritmo de robótica de enjambre y verificar el desempeño de los sistemas físicos mediante pruebas simples en ambientes controlados.</a:t>
            </a:r>
            <a:endParaRPr lang="es-GT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s-GT" dirty="0"/>
          </a:p>
        </p:txBody>
      </p:sp>
    </p:spTree>
    <p:extLst>
      <p:ext uri="{BB962C8B-B14F-4D97-AF65-F5344CB8AC3E}">
        <p14:creationId xmlns:p14="http://schemas.microsoft.com/office/powerpoint/2010/main" val="15711860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74B834-51BB-4C4B-8300-A986939AAE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2466" y="1195070"/>
            <a:ext cx="10827068" cy="5434330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s-GT" sz="18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[7]	</a:t>
            </a:r>
            <a:r>
              <a:rPr lang="es-ES" sz="18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J. F. K. y Keith W. Ross, Redes de computadoras Un enfoque descendente. Madrid: PEARSON EDUCACIÓN, S. A., 2017.</a:t>
            </a:r>
            <a:endParaRPr lang="es-GT" sz="1800" b="0" i="0" u="none" strike="noStrike" baseline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s-GT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[8]	</a:t>
            </a:r>
            <a:r>
              <a:rPr lang="es-GT" sz="18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Raspberry Pi, Raspberry Pi, https://www.raspberrypi.org, </a:t>
            </a:r>
            <a:r>
              <a:rPr lang="es-GT" sz="1800" b="0" i="0" u="none" strike="noStrike" baseline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Accessed</a:t>
            </a:r>
            <a:r>
              <a:rPr lang="es-GT" sz="18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2021-06-04, 2021.</a:t>
            </a:r>
          </a:p>
          <a:p>
            <a:pPr marL="0" indent="0" algn="just">
              <a:buNone/>
            </a:pPr>
            <a:r>
              <a:rPr lang="es-GT" sz="18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[9]	A. C. Estrada, Tipos y fabricantes de Microcontroladores, Instituto Tecnológico de Estudios Superiores de Uruapan, 2013.</a:t>
            </a:r>
          </a:p>
          <a:p>
            <a:pPr marL="0" indent="0" algn="just">
              <a:buNone/>
            </a:pPr>
            <a:r>
              <a:rPr lang="es-ES" sz="18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[10]	R. </a:t>
            </a:r>
            <a:r>
              <a:rPr lang="es-ES" sz="1800" b="0" i="0" u="none" strike="noStrike" baseline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Valdes</a:t>
            </a:r>
            <a:r>
              <a:rPr lang="es-ES" sz="18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F. y Areny, Microcontroladores Fundamentos y Aplicaciones con PIC. España: </a:t>
            </a:r>
            <a:r>
              <a:rPr lang="es-GT" sz="18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Marcombo, 2007.</a:t>
            </a:r>
          </a:p>
          <a:p>
            <a:pPr marL="0" indent="0" algn="just">
              <a:buNone/>
            </a:pPr>
            <a:r>
              <a:rPr lang="it-IT" sz="18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[11]	Arduino, Arduino Uno, https://arduino.cl/arduino-uno/, Accessed: 2021-09-24, </a:t>
            </a:r>
            <a:r>
              <a:rPr lang="es-GT" sz="18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2021.</a:t>
            </a:r>
          </a:p>
          <a:p>
            <a:pPr marL="0" indent="0" algn="just">
              <a:buNone/>
            </a:pPr>
            <a:r>
              <a:rPr lang="en-US" sz="18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[12]	T. Instruments, </a:t>
            </a:r>
            <a:r>
              <a:rPr lang="en-US" sz="1800" b="0" i="0" u="none" strike="noStrike" baseline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Tiva</a:t>
            </a:r>
            <a:r>
              <a:rPr lang="en-US" sz="18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 Series TM4C123G </a:t>
            </a:r>
            <a:r>
              <a:rPr lang="en-US" sz="1800" b="0" i="0" u="none" strike="noStrike" baseline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LaunchPad</a:t>
            </a:r>
            <a:r>
              <a:rPr lang="en-US" sz="18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Evaluation Board, Texas Instruments, </a:t>
            </a:r>
            <a:r>
              <a:rPr lang="es-GT" sz="18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2013.</a:t>
            </a:r>
          </a:p>
          <a:p>
            <a:pPr marL="0" indent="0" algn="just">
              <a:buNone/>
            </a:pPr>
            <a:r>
              <a:rPr lang="en-US" sz="18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[13]	M. T. Inc, PIC16F87XAData Sheet, Microchip Technology Inc, </a:t>
            </a:r>
            <a:r>
              <a:rPr lang="en-US" sz="1800" b="0" i="0" u="none" strike="noStrike" baseline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septiembre</a:t>
            </a:r>
            <a:r>
              <a:rPr lang="en-US" sz="18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2013</a:t>
            </a:r>
          </a:p>
          <a:p>
            <a:pPr marL="0" indent="0" algn="just"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[14]	M. T. Inc, </a:t>
            </a:r>
            <a:r>
              <a:rPr lang="en-US" sz="18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General Purpose, 16-Bit Flash Microcontrollers with XLP Technology Data Sheet, Microchip Technology Inc, </a:t>
            </a:r>
            <a:r>
              <a:rPr lang="en-US" sz="1800" b="0" i="0" u="none" strike="noStrike" baseline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september</a:t>
            </a:r>
            <a:r>
              <a:rPr lang="en-US" sz="18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2013.</a:t>
            </a:r>
          </a:p>
          <a:p>
            <a:pPr marL="0" indent="0" algn="just"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[15]	</a:t>
            </a:r>
            <a:r>
              <a:rPr lang="es-ES" sz="18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C. E. Barcelona, ¿Cuántos lenguajes de programación existen? </a:t>
            </a:r>
            <a:r>
              <a:rPr lang="es-ES" sz="1800" b="0" i="0" u="none" strike="noStrike" baseline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Epitech</a:t>
            </a:r>
            <a:r>
              <a:rPr lang="es-ES" sz="18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2021. </a:t>
            </a:r>
          </a:p>
          <a:p>
            <a:pPr marL="0" indent="0" algn="just">
              <a:buNone/>
            </a:pPr>
            <a:r>
              <a:rPr lang="es-ES" sz="18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[16]	J. I. R. Soto, “Herramienta de Software de Visión por Computadora para Aplicaciones de Robótica de Enjambre en una Meda de Prueba - Fase III,” Tesis de licenciatura, Universidad del Valle de Guatemala, 2021.</a:t>
            </a:r>
            <a:endParaRPr lang="es-GT" sz="1800" b="0" i="0" u="none" strike="noStrike" baseline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71765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74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033" name="Picture 76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034" name="Oval 78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035" name="Picture 80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36" name="Picture 82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037" name="Rectangle 84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030" name="Picture 6" descr="Instalación de Raspbian en la Raspberry Pi B+ - pornoHARDWARE.com">
            <a:extLst>
              <a:ext uri="{FF2B5EF4-FFF2-40B4-BE49-F238E27FC236}">
                <a16:creationId xmlns:a16="http://schemas.microsoft.com/office/drawing/2014/main" id="{4AA00199-28D6-44BC-A7F2-CBDFF4B3C2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050" r="1436" b="1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C49485B-5CCC-4704-9E8C-DEB9E1CEAE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1447800"/>
            <a:ext cx="8825658" cy="33295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GT" sz="800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Introducción</a:t>
            </a:r>
            <a:endParaRPr lang="es-GT" sz="8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38" name="Rectangle 86">
            <a:extLst>
              <a:ext uri="{FF2B5EF4-FFF2-40B4-BE49-F238E27FC236}">
                <a16:creationId xmlns:a16="http://schemas.microsoft.com/office/drawing/2014/main" id="{C885E190-58DD-42DD-A4A8-401E15C92A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842570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0331F6A-DA09-422D-8CED-00C0B45858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07C2F65-00C4-451C-8BFA-E765DEC17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60733" y="0"/>
            <a:ext cx="3215640" cy="68580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50FC88-61BC-4A33-A4D9-935B3AA52E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5169" y="1447799"/>
            <a:ext cx="2731458" cy="4766734"/>
          </a:xfrm>
        </p:spPr>
        <p:txBody>
          <a:bodyPr anchor="t">
            <a:normAutofit/>
          </a:bodyPr>
          <a:lstStyle/>
          <a:p>
            <a:r>
              <a:rPr lang="es-GT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Antecedentes</a:t>
            </a:r>
            <a:r>
              <a:rPr lang="es-GT" sz="2800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0DDF752-B2A6-49DC-B474-8E1F71AFF1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64859" y="0"/>
            <a:ext cx="1438656" cy="6858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05CCEE4-4D5D-4F79-BD09-D692F15CD4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457200"/>
            <a:ext cx="6282984" cy="5757333"/>
          </a:xfrm>
        </p:spPr>
        <p:txBody>
          <a:bodyPr anchor="t">
            <a:normAutofit fontScale="92500"/>
          </a:bodyPr>
          <a:lstStyle/>
          <a:p>
            <a:pPr marL="457200" lvl="1" indent="0" algn="just">
              <a:buNone/>
            </a:pPr>
            <a:r>
              <a:rPr lang="es-GT" sz="26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Megaproyecto </a:t>
            </a:r>
            <a:r>
              <a:rPr lang="es-GT" sz="2600" b="0" i="0" u="none" strike="noStrike" baseline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Robotat</a:t>
            </a:r>
            <a:endParaRPr lang="es-GT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 algn="just">
              <a:buNone/>
            </a:pPr>
            <a:endParaRPr lang="es-GT" sz="2600" b="0" i="0" u="none" strike="noStrike" baseline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s-ES" sz="19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Fase I se procedió con el diseño y la elaboración de una plataforma para el </a:t>
            </a:r>
            <a:r>
              <a:rPr lang="es-ES" sz="1900" b="0" i="0" u="none" strike="noStrike" baseline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Robotat</a:t>
            </a:r>
            <a:r>
              <a:rPr lang="es-E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" sz="19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donde se implementó un algoritmo de visión de computadora para poder obtener la posición y orientación del robot desde una perspectiva planar</a:t>
            </a:r>
          </a:p>
          <a:p>
            <a:pPr marL="0" indent="0" algn="just">
              <a:buNone/>
            </a:pPr>
            <a:endParaRPr lang="es-ES" sz="1900" b="0" i="0" u="none" strike="noStrike" baseline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s-E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Fase II </a:t>
            </a:r>
            <a:r>
              <a:rPr lang="es-ES" sz="19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 tomó el modelo estándar y existen del PSO y se procedió a modificarlo para que este tome en consideración las dimensiones de robots físicos y la velocidad a la que estos pueden moverse, se implementaron diferentes tipos de controladores buscando una trayectoria </a:t>
            </a:r>
            <a:r>
              <a:rPr lang="es-GT" sz="19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suave y controlada.</a:t>
            </a:r>
          </a:p>
          <a:p>
            <a:pPr marL="0" indent="0" algn="just">
              <a:buNone/>
            </a:pPr>
            <a:endParaRPr lang="es-GT" sz="1900" b="0" i="0" u="none" strike="noStrike" baseline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s-GT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Fase III se mejoro el PSO </a:t>
            </a:r>
            <a:r>
              <a:rPr lang="es-ES" sz="19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haciendo uso del método denominado </a:t>
            </a:r>
            <a:r>
              <a:rPr lang="es-ES" sz="1900" b="0" i="1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PSO </a:t>
            </a:r>
            <a:r>
              <a:rPr lang="es-GT" sz="1900" b="0" i="1" u="none" strike="noStrike" baseline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Tunner</a:t>
            </a:r>
            <a:r>
              <a:rPr lang="es-GT" sz="1900" b="0" i="1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" sz="19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 cual consiste de una red neuronal recurrente que busca realizar una predicción de los hiper parámetros que </a:t>
            </a:r>
            <a:r>
              <a:rPr lang="es-GT" sz="19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debería emplear el algoritmo.</a:t>
            </a:r>
            <a:endParaRPr lang="es-ES" sz="1900" b="0" i="0" u="none" strike="noStrike" baseline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1866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Picture 73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78" name="Oval 77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80" name="Picture 79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84" name="Rectangle 83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86" name="Rectangle 85">
            <a:extLst>
              <a:ext uri="{FF2B5EF4-FFF2-40B4-BE49-F238E27FC236}">
                <a16:creationId xmlns:a16="http://schemas.microsoft.com/office/drawing/2014/main" id="{A4322390-8B58-46BE-88EB-D9FD30C08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4" descr="Es posible construir clusters de nodos cripto usando placas Raspberry Pi |  Panda Noticias">
            <a:extLst>
              <a:ext uri="{FF2B5EF4-FFF2-40B4-BE49-F238E27FC236}">
                <a16:creationId xmlns:a16="http://schemas.microsoft.com/office/drawing/2014/main" id="{5B2C46BB-960D-4527-8399-213C28A44C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45" b="4335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2E56C1-8706-4E95-9EFA-FD3AF5D162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1447800"/>
            <a:ext cx="8825658" cy="33295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GT" sz="8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Alcance</a:t>
            </a:r>
          </a:p>
        </p:txBody>
      </p:sp>
    </p:spTree>
    <p:extLst>
      <p:ext uri="{BB962C8B-B14F-4D97-AF65-F5344CB8AC3E}">
        <p14:creationId xmlns:p14="http://schemas.microsoft.com/office/powerpoint/2010/main" val="37191358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Picture 4" descr="Línea indicadora en zigzag">
            <a:extLst>
              <a:ext uri="{FF2B5EF4-FFF2-40B4-BE49-F238E27FC236}">
                <a16:creationId xmlns:a16="http://schemas.microsoft.com/office/drawing/2014/main" id="{BDD87944-1853-4578-8EAF-14928F7322E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</a:blip>
          <a:srcRect t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F524F11-4A9F-47F6-91AE-277477D0C2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1447800"/>
            <a:ext cx="8825658" cy="33295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Marco </a:t>
            </a:r>
            <a:r>
              <a:rPr lang="es-GT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Teórico</a:t>
            </a:r>
            <a:r>
              <a:rPr lang="en-US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885E190-58DD-42DD-A4A8-401E15C92A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19061441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TM02836342[[fn=Ion]]</Template>
  <TotalTime>3601</TotalTime>
  <Words>2304</Words>
  <Application>Microsoft Office PowerPoint</Application>
  <PresentationFormat>Widescreen</PresentationFormat>
  <Paragraphs>355</Paragraphs>
  <Slides>50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8" baseType="lpstr">
      <vt:lpstr>Arial</vt:lpstr>
      <vt:lpstr>Calibri</vt:lpstr>
      <vt:lpstr>Cambria Math</vt:lpstr>
      <vt:lpstr>Century Gothic</vt:lpstr>
      <vt:lpstr>Times New Roman</vt:lpstr>
      <vt:lpstr>Wingdings</vt:lpstr>
      <vt:lpstr>Wingdings 3</vt:lpstr>
      <vt:lpstr>Ion</vt:lpstr>
      <vt:lpstr>Implementación y Validación del Algoritmo de Robótica de Enjambre “Particle Swarm Optimization” en Sistemas Físicos</vt:lpstr>
      <vt:lpstr>Resumen</vt:lpstr>
      <vt:lpstr>Objetivos</vt:lpstr>
      <vt:lpstr>General</vt:lpstr>
      <vt:lpstr>Específicos </vt:lpstr>
      <vt:lpstr>Introducción</vt:lpstr>
      <vt:lpstr>Antecedentes </vt:lpstr>
      <vt:lpstr>Alcance</vt:lpstr>
      <vt:lpstr>Marco Teórico </vt:lpstr>
      <vt:lpstr>Particle Swarm Optimization (PSO) </vt:lpstr>
      <vt:lpstr>Funciones Costo</vt:lpstr>
      <vt:lpstr>Protocolos de Comunicación a través de Internet </vt:lpstr>
      <vt:lpstr>Programación Multihilos </vt:lpstr>
      <vt:lpstr>Diseño Experimental</vt:lpstr>
      <vt:lpstr>Selección del dispositivo físico</vt:lpstr>
      <vt:lpstr>PowerPoint Presentation</vt:lpstr>
      <vt:lpstr>Selección del lenguaje de programación</vt:lpstr>
      <vt:lpstr>PowerPoint Presentation</vt:lpstr>
      <vt:lpstr>Sistema Físico</vt:lpstr>
      <vt:lpstr>Implementación en sistemas físicos</vt:lpstr>
      <vt:lpstr>PowerPoint Presentation</vt:lpstr>
      <vt:lpstr>Recepción del modulo de visión por computadora</vt:lpstr>
      <vt:lpstr>Envío de valores numéricos en un formato específico</vt:lpstr>
      <vt:lpstr>Envío y recepción de información entre agentes</vt:lpstr>
      <vt:lpstr>PowerPoint Presentation</vt:lpstr>
      <vt:lpstr>PowerPoint Presentation</vt:lpstr>
      <vt:lpstr>Resultados</vt:lpstr>
      <vt:lpstr>Validación de la migración del algoritmo al dispositivo físico</vt:lpstr>
      <vt:lpstr>PowerPoint Presentation</vt:lpstr>
      <vt:lpstr>PowerPoint Presentation</vt:lpstr>
      <vt:lpstr>PowerPoint Presentation</vt:lpstr>
      <vt:lpstr>Combinación de ambos hilos</vt:lpstr>
      <vt:lpstr>PowerPoint Presentation</vt:lpstr>
      <vt:lpstr>Pruebas de validación del algoritmo PSO</vt:lpstr>
      <vt:lpstr>PowerPoint Presentation</vt:lpstr>
      <vt:lpstr>PowerPoint Presentation</vt:lpstr>
      <vt:lpstr>Montaje de la mesa de pruebas</vt:lpstr>
      <vt:lpstr>Prueba 1</vt:lpstr>
      <vt:lpstr>Iteraciones finales</vt:lpstr>
      <vt:lpstr>Prueba 2</vt:lpstr>
      <vt:lpstr>Iteraciones finales</vt:lpstr>
      <vt:lpstr>PowerPoint Presentation</vt:lpstr>
      <vt:lpstr>PowerPoint Presentation</vt:lpstr>
      <vt:lpstr>Conclusiones</vt:lpstr>
      <vt:lpstr>PowerPoint Presentation</vt:lpstr>
      <vt:lpstr>PowerPoint Presentation</vt:lpstr>
      <vt:lpstr>Recomendaciones</vt:lpstr>
      <vt:lpstr>Con base en los resultados obtenidos en esta tesis y para futuros trabajos se recomienda:</vt:lpstr>
      <vt:lpstr>Bibliografía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Implementación y Validación del Algoritmo de Robótica de Enjambre Particle Swarm Optimization en Sistemas Físicos</dc:title>
  <dc:creator>Alex Maas</dc:creator>
  <cp:lastModifiedBy>Alex Maas</cp:lastModifiedBy>
  <cp:revision>10</cp:revision>
  <dcterms:created xsi:type="dcterms:W3CDTF">2021-11-25T16:02:36Z</dcterms:created>
  <dcterms:modified xsi:type="dcterms:W3CDTF">2022-01-09T21:12:12Z</dcterms:modified>
</cp:coreProperties>
</file>